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7" r:id="rId3"/>
    <p:sldId id="271" r:id="rId4"/>
    <p:sldId id="276" r:id="rId5"/>
    <p:sldId id="27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02806-15D6-48DB-8DB9-DE7C336CA6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6A12E-C60D-447F-ABAC-35C808B21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B5907A-5D44-4619-9F4F-F7DB41873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A2E98-D706-4D2C-8C20-4D309025404B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2E810-FB19-4B63-B4D1-175EBB944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23A4E4-99FB-42CC-84B1-D83425204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6759-8FB3-4237-914B-7C72C84F4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191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33821-2490-42D5-A8AE-1F2C19650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A9C96D-0E08-4415-AE8C-0DDC61EB59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148767-8234-4457-831B-B499EC276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A2E98-D706-4D2C-8C20-4D309025404B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C09AF9-904E-4F27-B8D9-DC23F5F0D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D415D-648B-4915-9176-64737B5A1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6759-8FB3-4237-914B-7C72C84F4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96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5F3F74-0FDD-4720-BBCB-B48E257272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2A4AA9-3F29-4366-AAE0-4545C26ABF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7A11BD-A3DF-4E27-B9C9-ADF0FB803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A2E98-D706-4D2C-8C20-4D309025404B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DDD52E-1D62-4DC6-8A62-BA017D70D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DD44CC-4DD9-40B2-A72B-273D6CE61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6759-8FB3-4237-914B-7C72C84F4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286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836D3-0368-4078-AB93-FF5850F9C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37119-9D23-4F47-A061-AD43954F04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8319C3-332C-482D-8AED-8CCB674A0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A2E98-D706-4D2C-8C20-4D309025404B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A7E9C-52CE-4BF7-A261-357E0C987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E3290-B2E0-461F-8923-692BBF111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6759-8FB3-4237-914B-7C72C84F4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210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6A1F7-0CCB-4F75-BD2E-C5570548C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1F91DA-A706-4007-9546-1CFFBF910C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5B3F31-71E1-419F-9985-FB5A76025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A2E98-D706-4D2C-8C20-4D309025404B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6680CE-4F04-45F0-A834-6A4CEB497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0804C0-E593-4C61-93B2-DDB62E0DE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6759-8FB3-4237-914B-7C72C84F4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756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51E83-191C-40BD-BE26-D6260F556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0B896B-31A3-4080-B01A-E94287AC0C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4EC494-5DBF-4EBC-AAA1-E39E303B4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874DFB-6EFD-4DB5-94BA-36BF0C2ED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A2E98-D706-4D2C-8C20-4D309025404B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4BD54B-18BF-4B90-917D-69567A06B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8EAEB6-A432-41CB-8817-38800673E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6759-8FB3-4237-914B-7C72C84F4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208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3A42B-D737-4954-8176-9DB125AC2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92D7E4-DB68-4B0B-AE1D-415D39AED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75CE3D-22C7-432A-828E-EC110CF834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E7E1CD-8A13-4485-AFAB-0DDEE506C3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83F69C-C0DC-41A7-8745-D4B368609C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7615BA-5CFB-41A0-9CD7-74B88EAAF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A2E98-D706-4D2C-8C20-4D309025404B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FDA09D-A08A-4744-ABE1-92A8B3BC1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AC2D7B-83E3-44EF-ABE5-E92F2007C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6759-8FB3-4237-914B-7C72C84F4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125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595D2-A75A-4C5B-BE9D-A940C8586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8C07F9-7155-4B4E-845E-6C6AFA6FE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A2E98-D706-4D2C-8C20-4D309025404B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DA7DD9-6F92-4B03-AD17-8253BF733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55EB41-CB67-443A-87A0-98EC14543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6759-8FB3-4237-914B-7C72C84F4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480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3816F9-2221-46D3-BB13-1483FDE73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A2E98-D706-4D2C-8C20-4D309025404B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5B7D78-2B51-4BFF-9AE6-57AD4D6A9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B8B7A6-14ED-4667-8F17-3D376B0DE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6759-8FB3-4237-914B-7C72C84F4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354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7568E-3793-4F2D-9B8C-4834B71FC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73C3D-5E04-4286-B967-3C50811F0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F6C3CA-7818-42D2-A3F4-BEB32211C1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9AAA8C-9E5C-4124-8A56-5ECAE9469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A2E98-D706-4D2C-8C20-4D309025404B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167678-3379-4208-BAB6-430637D8C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1C87EF-94BB-4A8A-9D50-452624A53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6759-8FB3-4237-914B-7C72C84F4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156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708A9-EB29-4558-84B6-84BBCFB28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A14197-6763-481E-A88D-D07B1F2FA4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1670E3-850A-4FD9-83E1-82C2B4E302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160253-3FB6-42B5-B7E0-5DE034336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A2E98-D706-4D2C-8C20-4D309025404B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18D423-8ECF-481A-8F28-8D73F9374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BA27E4-4ACC-4294-9211-C0257E463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6759-8FB3-4237-914B-7C72C84F4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50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003A91-BD52-42F0-AF57-8619F6D7F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BC47E-05D1-4329-A6A4-A694327B03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8DAA2D-BD0B-4078-92A5-46D1E4673D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A2E98-D706-4D2C-8C20-4D309025404B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EF06DC-8156-40D5-889F-B7E94751EE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CB2BF5-6808-4082-92A1-E480DBC64A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96759-8FB3-4237-914B-7C72C84F4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004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3">
            <a:extLst>
              <a:ext uri="{FF2B5EF4-FFF2-40B4-BE49-F238E27FC236}">
                <a16:creationId xmlns:a16="http://schemas.microsoft.com/office/drawing/2014/main" id="{823AC064-BC96-4F32-8AE1-B2FD3875482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E7C77BC-7138-40B1-A15B-20F57A494629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4F43E2CA-EC86-4B87-967D-E09C0E2455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44" b="2364"/>
          <a:stretch/>
        </p:blipFill>
        <p:spPr>
          <a:xfrm>
            <a:off x="323731" y="307731"/>
            <a:ext cx="11489439" cy="39976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F68745-4AB7-4C60-812C-C4DCA3F396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538" y="4756638"/>
            <a:ext cx="11139854" cy="930447"/>
          </a:xfrm>
        </p:spPr>
        <p:txBody>
          <a:bodyPr>
            <a:normAutofit fontScale="90000"/>
          </a:bodyPr>
          <a:lstStyle/>
          <a:p>
            <a:r>
              <a:rPr lang="en-US" sz="3600" b="1" spc="600" dirty="0">
                <a:solidFill>
                  <a:srgbClr val="FFFFFF"/>
                </a:solidFill>
                <a:latin typeface="Tempus Sans ITC" panose="04020404030D07020202" pitchFamily="82" charset="0"/>
                <a:cs typeface="Dubai" panose="020B0604020202020204" pitchFamily="34" charset="-78"/>
              </a:rPr>
              <a:t>SONS OF PROMISE</a:t>
            </a:r>
            <a:br>
              <a:rPr lang="en-US" sz="1800" b="1" spc="600" dirty="0">
                <a:solidFill>
                  <a:srgbClr val="FFFFFF"/>
                </a:solidFill>
                <a:latin typeface="Tempus Sans ITC" panose="04020404030D07020202" pitchFamily="82" charset="0"/>
                <a:cs typeface="Dubai" panose="020B0604020202020204" pitchFamily="34" charset="-78"/>
              </a:rPr>
            </a:br>
            <a:r>
              <a:rPr lang="en-US" sz="1800" b="1" spc="600" dirty="0">
                <a:solidFill>
                  <a:srgbClr val="FFFFFF"/>
                </a:solidFill>
                <a:latin typeface="Tempus Sans ITC" panose="04020404030D07020202" pitchFamily="82" charset="0"/>
                <a:cs typeface="Dubai" panose="020B0604020202020204" pitchFamily="34" charset="-78"/>
              </a:rPr>
              <a:t>LEARNING FROM THE JOURNEY OF ISAAC &amp; JACOB </a:t>
            </a:r>
            <a:br>
              <a:rPr lang="en-US" sz="1800" b="1" spc="600" dirty="0">
                <a:solidFill>
                  <a:srgbClr val="FFFFFF"/>
                </a:solidFill>
                <a:latin typeface="Tempus Sans ITC" panose="04020404030D07020202" pitchFamily="82" charset="0"/>
                <a:cs typeface="Dubai" panose="020B0604020202020204" pitchFamily="34" charset="-78"/>
              </a:rPr>
            </a:br>
            <a:r>
              <a:rPr lang="en-US" sz="1800" b="1" spc="600" dirty="0">
                <a:solidFill>
                  <a:srgbClr val="FFFFFF"/>
                </a:solidFill>
                <a:latin typeface="Tempus Sans ITC" panose="04020404030D07020202" pitchFamily="82" charset="0"/>
                <a:cs typeface="Dubai" panose="020B0604020202020204" pitchFamily="34" charset="-78"/>
              </a:rPr>
              <a:t>GENESIS 25-36</a:t>
            </a:r>
            <a:endParaRPr lang="en-US" sz="1800" b="1" spc="600" dirty="0">
              <a:solidFill>
                <a:srgbClr val="FFFFFF"/>
              </a:solidFill>
              <a:latin typeface="Tempus Sans ITC" panose="04020404030D07020202" pitchFamily="8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B07DC4-596B-422A-814F-2C9E6E6B9B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9362" y="5815698"/>
            <a:ext cx="9144000" cy="420001"/>
          </a:xfrm>
        </p:spPr>
        <p:txBody>
          <a:bodyPr>
            <a:normAutofit/>
          </a:bodyPr>
          <a:lstStyle/>
          <a:p>
            <a:r>
              <a:rPr lang="en-US" sz="2000" b="1" spc="600" dirty="0">
                <a:solidFill>
                  <a:srgbClr val="F67150"/>
                </a:solidFill>
                <a:latin typeface="Tempus Sans ITC" panose="04020404030D07020202" pitchFamily="82" charset="0"/>
              </a:rPr>
              <a:t>Faith Bible Church | Farmington Hills</a:t>
            </a:r>
          </a:p>
        </p:txBody>
      </p:sp>
    </p:spTree>
    <p:extLst>
      <p:ext uri="{BB962C8B-B14F-4D97-AF65-F5344CB8AC3E}">
        <p14:creationId xmlns:p14="http://schemas.microsoft.com/office/powerpoint/2010/main" val="2966484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3">
            <a:extLst>
              <a:ext uri="{FF2B5EF4-FFF2-40B4-BE49-F238E27FC236}">
                <a16:creationId xmlns:a16="http://schemas.microsoft.com/office/drawing/2014/main" id="{823AC064-BC96-4F32-8AE1-B2FD3875482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E7C77BC-7138-40B1-A15B-20F57A494629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4F43E2CA-EC86-4B87-967D-E09C0E2455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44" b="2364"/>
          <a:stretch/>
        </p:blipFill>
        <p:spPr>
          <a:xfrm>
            <a:off x="323731" y="307731"/>
            <a:ext cx="11489439" cy="39976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F68745-4AB7-4C60-812C-C4DCA3F396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8523" y="5902782"/>
            <a:ext cx="11139854" cy="410930"/>
          </a:xfrm>
        </p:spPr>
        <p:txBody>
          <a:bodyPr>
            <a:normAutofit fontScale="90000"/>
          </a:bodyPr>
          <a:lstStyle/>
          <a:p>
            <a:br>
              <a:rPr lang="en-US" sz="1800" b="1" spc="600" dirty="0">
                <a:solidFill>
                  <a:srgbClr val="FFFFFF"/>
                </a:solidFill>
                <a:latin typeface="Tempus Sans ITC" panose="04020404030D07020202" pitchFamily="82" charset="0"/>
                <a:cs typeface="Dubai" panose="020B0604020202020204" pitchFamily="34" charset="-78"/>
              </a:rPr>
            </a:br>
            <a:r>
              <a:rPr lang="en-US" sz="2700" b="1" spc="600" dirty="0">
                <a:solidFill>
                  <a:srgbClr val="FFFFFF"/>
                </a:solidFill>
                <a:latin typeface="Tempus Sans ITC" panose="04020404030D07020202" pitchFamily="82" charset="0"/>
                <a:cs typeface="Dubai" panose="020B0604020202020204" pitchFamily="34" charset="-78"/>
              </a:rPr>
              <a:t>GENESIS 30:25-31:21</a:t>
            </a:r>
            <a:endParaRPr lang="en-US" sz="1800" b="1" spc="600" dirty="0">
              <a:solidFill>
                <a:srgbClr val="FFFFFF"/>
              </a:solidFill>
              <a:latin typeface="Tempus Sans ITC" panose="04020404030D07020202" pitchFamily="8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B07DC4-596B-422A-814F-2C9E6E6B9B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8523" y="4871141"/>
            <a:ext cx="11139854" cy="703460"/>
          </a:xfrm>
        </p:spPr>
        <p:txBody>
          <a:bodyPr>
            <a:normAutofit/>
          </a:bodyPr>
          <a:lstStyle/>
          <a:p>
            <a:r>
              <a:rPr lang="en-US" sz="3400" b="1" spc="600" dirty="0">
                <a:solidFill>
                  <a:srgbClr val="F67150"/>
                </a:solidFill>
                <a:latin typeface="Tempus Sans ITC" panose="04020404030D07020202" pitchFamily="82" charset="0"/>
              </a:rPr>
              <a:t>“ENRICHMENT &amp; EXODUS”</a:t>
            </a:r>
            <a:endParaRPr lang="en-US" sz="2000" b="1" spc="600" dirty="0">
              <a:solidFill>
                <a:srgbClr val="F67150"/>
              </a:solidFill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114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2C6334C2-F73F-4B3B-A626-DD5F69DF6ED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389868" cy="6374535"/>
          </a:xfrm>
          <a:custGeom>
            <a:avLst/>
            <a:gdLst>
              <a:gd name="connsiteX0" fmla="*/ 620377 w 5389868"/>
              <a:gd name="connsiteY0" fmla="*/ 6374535 h 6374535"/>
              <a:gd name="connsiteX1" fmla="*/ 3459520 w 5389868"/>
              <a:gd name="connsiteY1" fmla="*/ 6374535 h 6374535"/>
              <a:gd name="connsiteX2" fmla="*/ 3638761 w 5389868"/>
              <a:gd name="connsiteY2" fmla="*/ 6288190 h 6374535"/>
              <a:gd name="connsiteX3" fmla="*/ 5389868 w 5389868"/>
              <a:gd name="connsiteY3" fmla="*/ 3346018 h 6374535"/>
              <a:gd name="connsiteX4" fmla="*/ 2043850 w 5389868"/>
              <a:gd name="connsiteY4" fmla="*/ 0 h 6374535"/>
              <a:gd name="connsiteX5" fmla="*/ 139826 w 5389868"/>
              <a:gd name="connsiteY5" fmla="*/ 594192 h 6374535"/>
              <a:gd name="connsiteX6" fmla="*/ 0 w 5389868"/>
              <a:gd name="connsiteY6" fmla="*/ 700065 h 6374535"/>
              <a:gd name="connsiteX7" fmla="*/ 0 w 5389868"/>
              <a:gd name="connsiteY7" fmla="*/ 5991971 h 6374535"/>
              <a:gd name="connsiteX8" fmla="*/ 139827 w 5389868"/>
              <a:gd name="connsiteY8" fmla="*/ 6097845 h 6374535"/>
              <a:gd name="connsiteX9" fmla="*/ 378347 w 5389868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89868" h="6374535">
                <a:moveTo>
                  <a:pt x="620377" y="6374535"/>
                </a:moveTo>
                <a:lnTo>
                  <a:pt x="3459520" y="6374535"/>
                </a:lnTo>
                <a:lnTo>
                  <a:pt x="3638761" y="6288190"/>
                </a:lnTo>
                <a:cubicBezTo>
                  <a:pt x="4681799" y="5721578"/>
                  <a:pt x="5389868" y="4616487"/>
                  <a:pt x="5389868" y="3346018"/>
                </a:cubicBezTo>
                <a:cubicBezTo>
                  <a:pt x="5389868" y="1498063"/>
                  <a:pt x="3891805" y="0"/>
                  <a:pt x="2043850" y="0"/>
                </a:cubicBezTo>
                <a:cubicBezTo>
                  <a:pt x="1336430" y="0"/>
                  <a:pt x="680285" y="219535"/>
                  <a:pt x="139826" y="594192"/>
                </a:cubicBezTo>
                <a:lnTo>
                  <a:pt x="0" y="700065"/>
                </a:lnTo>
                <a:lnTo>
                  <a:pt x="0" y="5991971"/>
                </a:lnTo>
                <a:lnTo>
                  <a:pt x="139827" y="6097845"/>
                </a:lnTo>
                <a:cubicBezTo>
                  <a:pt x="217035" y="6151367"/>
                  <a:pt x="296605" y="6201724"/>
                  <a:pt x="378347" y="624872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picture containing water, outdoor, sky&#10;&#10;Description generated with very high confidence">
            <a:extLst>
              <a:ext uri="{FF2B5EF4-FFF2-40B4-BE49-F238E27FC236}">
                <a16:creationId xmlns:a16="http://schemas.microsoft.com/office/drawing/2014/main" id="{4F43E2CA-EC86-4B87-967D-E09C0E2455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4" r="17183"/>
          <a:stretch/>
        </p:blipFill>
        <p:spPr>
          <a:xfrm>
            <a:off x="20" y="10"/>
            <a:ext cx="5234499" cy="6210619"/>
          </a:xfrm>
          <a:custGeom>
            <a:avLst/>
            <a:gdLst>
              <a:gd name="connsiteX0" fmla="*/ 1082595 w 5234519"/>
              <a:gd name="connsiteY0" fmla="*/ 0 h 6210629"/>
              <a:gd name="connsiteX1" fmla="*/ 3027450 w 5234519"/>
              <a:gd name="connsiteY1" fmla="*/ 0 h 6210629"/>
              <a:gd name="connsiteX2" fmla="*/ 3291029 w 5234519"/>
              <a:gd name="connsiteY2" fmla="*/ 96471 h 6210629"/>
              <a:gd name="connsiteX3" fmla="*/ 5234519 w 5234519"/>
              <a:gd name="connsiteY3" fmla="*/ 3028517 h 6210629"/>
              <a:gd name="connsiteX4" fmla="*/ 2052407 w 5234519"/>
              <a:gd name="connsiteY4" fmla="*/ 6210629 h 6210629"/>
              <a:gd name="connsiteX5" fmla="*/ 28288 w 5234519"/>
              <a:gd name="connsiteY5" fmla="*/ 5483989 h 6210629"/>
              <a:gd name="connsiteX6" fmla="*/ 0 w 5234519"/>
              <a:gd name="connsiteY6" fmla="*/ 5458279 h 6210629"/>
              <a:gd name="connsiteX7" fmla="*/ 0 w 5234519"/>
              <a:gd name="connsiteY7" fmla="*/ 598754 h 6210629"/>
              <a:gd name="connsiteX8" fmla="*/ 28288 w 5234519"/>
              <a:gd name="connsiteY8" fmla="*/ 573044 h 6210629"/>
              <a:gd name="connsiteX9" fmla="*/ 958290 w 5234519"/>
              <a:gd name="connsiteY9" fmla="*/ 39494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34519" h="6210629">
                <a:moveTo>
                  <a:pt x="1082595" y="0"/>
                </a:moveTo>
                <a:lnTo>
                  <a:pt x="3027450" y="0"/>
                </a:lnTo>
                <a:lnTo>
                  <a:pt x="3291029" y="96471"/>
                </a:lnTo>
                <a:cubicBezTo>
                  <a:pt x="4433137" y="579542"/>
                  <a:pt x="5234519" y="1710443"/>
                  <a:pt x="5234519" y="3028517"/>
                </a:cubicBezTo>
                <a:cubicBezTo>
                  <a:pt x="5234519" y="4785949"/>
                  <a:pt x="3809839" y="6210629"/>
                  <a:pt x="2052407" y="6210629"/>
                </a:cubicBezTo>
                <a:cubicBezTo>
                  <a:pt x="1283531" y="6210629"/>
                  <a:pt x="578345" y="5937936"/>
                  <a:pt x="28288" y="5483989"/>
                </a:cubicBezTo>
                <a:lnTo>
                  <a:pt x="0" y="5458279"/>
                </a:lnTo>
                <a:lnTo>
                  <a:pt x="0" y="598754"/>
                </a:lnTo>
                <a:lnTo>
                  <a:pt x="28288" y="573044"/>
                </a:lnTo>
                <a:cubicBezTo>
                  <a:pt x="303317" y="346070"/>
                  <a:pt x="617127" y="164410"/>
                  <a:pt x="958290" y="39494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F68745-4AB7-4C60-812C-C4DCA3F396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65042" y="1963018"/>
            <a:ext cx="5708075" cy="2448497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sz="4000" b="1" spc="600" dirty="0">
                <a:latin typeface="Tempus Sans ITC" panose="04020404030D07020202" pitchFamily="82" charset="0"/>
                <a:cs typeface="Dubai" panose="020B0604020202020204" pitchFamily="34" charset="-78"/>
              </a:rPr>
              <a:t>1. THE LORD’S OBVIOUS BLESSING </a:t>
            </a:r>
            <a:br>
              <a:rPr lang="en-US" sz="3600" b="1" spc="600" dirty="0">
                <a:latin typeface="Tempus Sans ITC" panose="04020404030D07020202" pitchFamily="82" charset="0"/>
                <a:cs typeface="Dubai" panose="020B0604020202020204" pitchFamily="34" charset="-78"/>
              </a:rPr>
            </a:br>
            <a:br>
              <a:rPr lang="en-US" sz="3600" b="1" spc="600" dirty="0">
                <a:latin typeface="Tempus Sans ITC" panose="04020404030D07020202" pitchFamily="82" charset="0"/>
                <a:cs typeface="Dubai" panose="020B0604020202020204" pitchFamily="34" charset="-78"/>
              </a:rPr>
            </a:br>
            <a:r>
              <a:rPr lang="en-US" sz="4000" b="1" spc="600" dirty="0">
                <a:latin typeface="Tempus Sans ITC" panose="04020404030D07020202" pitchFamily="82" charset="0"/>
                <a:cs typeface="Dubai" panose="020B0604020202020204" pitchFamily="34" charset="-78"/>
              </a:rPr>
              <a:t>[30:25-30]</a:t>
            </a:r>
            <a:br>
              <a:rPr lang="en-US" sz="4800" b="1" spc="600" dirty="0">
                <a:latin typeface="Tempus Sans ITC" panose="04020404030D07020202" pitchFamily="82" charset="0"/>
                <a:cs typeface="Dubai" panose="020B0604020202020204" pitchFamily="34" charset="-78"/>
              </a:rPr>
            </a:br>
            <a:br>
              <a:rPr lang="en-US" sz="4800" b="1" spc="600" dirty="0">
                <a:latin typeface="Tempus Sans ITC" panose="04020404030D07020202" pitchFamily="82" charset="0"/>
                <a:cs typeface="Dubai" panose="020B0604020202020204" pitchFamily="34" charset="-78"/>
              </a:rPr>
            </a:br>
            <a:endParaRPr lang="en-US" sz="4800" b="1" spc="600" dirty="0">
              <a:latin typeface="Tempus Sans ITC" panose="04020404030D07020202" pitchFamily="82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CF31558-51F3-509A-1DC2-BE2120B0C11B}"/>
              </a:ext>
            </a:extLst>
          </p:cNvPr>
          <p:cNvSpPr txBox="1">
            <a:spLocks/>
          </p:cNvSpPr>
          <p:nvPr/>
        </p:nvSpPr>
        <p:spPr>
          <a:xfrm>
            <a:off x="5750843" y="3809999"/>
            <a:ext cx="5708075" cy="25645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br>
              <a:rPr lang="en-US" sz="4800" b="1" spc="600" dirty="0">
                <a:latin typeface="Tempus Sans ITC" panose="04020404030D07020202" pitchFamily="82" charset="0"/>
                <a:cs typeface="Dubai" panose="020B0604020202020204" pitchFamily="34" charset="-78"/>
              </a:rPr>
            </a:br>
            <a:endParaRPr lang="en-US" sz="4800" b="1" spc="600" dirty="0"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0984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2C6334C2-F73F-4B3B-A626-DD5F69DF6ED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389868" cy="6374535"/>
          </a:xfrm>
          <a:custGeom>
            <a:avLst/>
            <a:gdLst>
              <a:gd name="connsiteX0" fmla="*/ 620377 w 5389868"/>
              <a:gd name="connsiteY0" fmla="*/ 6374535 h 6374535"/>
              <a:gd name="connsiteX1" fmla="*/ 3459520 w 5389868"/>
              <a:gd name="connsiteY1" fmla="*/ 6374535 h 6374535"/>
              <a:gd name="connsiteX2" fmla="*/ 3638761 w 5389868"/>
              <a:gd name="connsiteY2" fmla="*/ 6288190 h 6374535"/>
              <a:gd name="connsiteX3" fmla="*/ 5389868 w 5389868"/>
              <a:gd name="connsiteY3" fmla="*/ 3346018 h 6374535"/>
              <a:gd name="connsiteX4" fmla="*/ 2043850 w 5389868"/>
              <a:gd name="connsiteY4" fmla="*/ 0 h 6374535"/>
              <a:gd name="connsiteX5" fmla="*/ 139826 w 5389868"/>
              <a:gd name="connsiteY5" fmla="*/ 594192 h 6374535"/>
              <a:gd name="connsiteX6" fmla="*/ 0 w 5389868"/>
              <a:gd name="connsiteY6" fmla="*/ 700065 h 6374535"/>
              <a:gd name="connsiteX7" fmla="*/ 0 w 5389868"/>
              <a:gd name="connsiteY7" fmla="*/ 5991971 h 6374535"/>
              <a:gd name="connsiteX8" fmla="*/ 139827 w 5389868"/>
              <a:gd name="connsiteY8" fmla="*/ 6097845 h 6374535"/>
              <a:gd name="connsiteX9" fmla="*/ 378347 w 5389868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89868" h="6374535">
                <a:moveTo>
                  <a:pt x="620377" y="6374535"/>
                </a:moveTo>
                <a:lnTo>
                  <a:pt x="3459520" y="6374535"/>
                </a:lnTo>
                <a:lnTo>
                  <a:pt x="3638761" y="6288190"/>
                </a:lnTo>
                <a:cubicBezTo>
                  <a:pt x="4681799" y="5721578"/>
                  <a:pt x="5389868" y="4616487"/>
                  <a:pt x="5389868" y="3346018"/>
                </a:cubicBezTo>
                <a:cubicBezTo>
                  <a:pt x="5389868" y="1498063"/>
                  <a:pt x="3891805" y="0"/>
                  <a:pt x="2043850" y="0"/>
                </a:cubicBezTo>
                <a:cubicBezTo>
                  <a:pt x="1336430" y="0"/>
                  <a:pt x="680285" y="219535"/>
                  <a:pt x="139826" y="594192"/>
                </a:cubicBezTo>
                <a:lnTo>
                  <a:pt x="0" y="700065"/>
                </a:lnTo>
                <a:lnTo>
                  <a:pt x="0" y="5991971"/>
                </a:lnTo>
                <a:lnTo>
                  <a:pt x="139827" y="6097845"/>
                </a:lnTo>
                <a:cubicBezTo>
                  <a:pt x="217035" y="6151367"/>
                  <a:pt x="296605" y="6201724"/>
                  <a:pt x="378347" y="624872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picture containing water, outdoor, sky&#10;&#10;Description generated with very high confidence">
            <a:extLst>
              <a:ext uri="{FF2B5EF4-FFF2-40B4-BE49-F238E27FC236}">
                <a16:creationId xmlns:a16="http://schemas.microsoft.com/office/drawing/2014/main" id="{4F43E2CA-EC86-4B87-967D-E09C0E2455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4" r="17183"/>
          <a:stretch/>
        </p:blipFill>
        <p:spPr>
          <a:xfrm>
            <a:off x="20" y="10"/>
            <a:ext cx="5234499" cy="6210619"/>
          </a:xfrm>
          <a:custGeom>
            <a:avLst/>
            <a:gdLst>
              <a:gd name="connsiteX0" fmla="*/ 1082595 w 5234519"/>
              <a:gd name="connsiteY0" fmla="*/ 0 h 6210629"/>
              <a:gd name="connsiteX1" fmla="*/ 3027450 w 5234519"/>
              <a:gd name="connsiteY1" fmla="*/ 0 h 6210629"/>
              <a:gd name="connsiteX2" fmla="*/ 3291029 w 5234519"/>
              <a:gd name="connsiteY2" fmla="*/ 96471 h 6210629"/>
              <a:gd name="connsiteX3" fmla="*/ 5234519 w 5234519"/>
              <a:gd name="connsiteY3" fmla="*/ 3028517 h 6210629"/>
              <a:gd name="connsiteX4" fmla="*/ 2052407 w 5234519"/>
              <a:gd name="connsiteY4" fmla="*/ 6210629 h 6210629"/>
              <a:gd name="connsiteX5" fmla="*/ 28288 w 5234519"/>
              <a:gd name="connsiteY5" fmla="*/ 5483989 h 6210629"/>
              <a:gd name="connsiteX6" fmla="*/ 0 w 5234519"/>
              <a:gd name="connsiteY6" fmla="*/ 5458279 h 6210629"/>
              <a:gd name="connsiteX7" fmla="*/ 0 w 5234519"/>
              <a:gd name="connsiteY7" fmla="*/ 598754 h 6210629"/>
              <a:gd name="connsiteX8" fmla="*/ 28288 w 5234519"/>
              <a:gd name="connsiteY8" fmla="*/ 573044 h 6210629"/>
              <a:gd name="connsiteX9" fmla="*/ 958290 w 5234519"/>
              <a:gd name="connsiteY9" fmla="*/ 39494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34519" h="6210629">
                <a:moveTo>
                  <a:pt x="1082595" y="0"/>
                </a:moveTo>
                <a:lnTo>
                  <a:pt x="3027450" y="0"/>
                </a:lnTo>
                <a:lnTo>
                  <a:pt x="3291029" y="96471"/>
                </a:lnTo>
                <a:cubicBezTo>
                  <a:pt x="4433137" y="579542"/>
                  <a:pt x="5234519" y="1710443"/>
                  <a:pt x="5234519" y="3028517"/>
                </a:cubicBezTo>
                <a:cubicBezTo>
                  <a:pt x="5234519" y="4785949"/>
                  <a:pt x="3809839" y="6210629"/>
                  <a:pt x="2052407" y="6210629"/>
                </a:cubicBezTo>
                <a:cubicBezTo>
                  <a:pt x="1283531" y="6210629"/>
                  <a:pt x="578345" y="5937936"/>
                  <a:pt x="28288" y="5483989"/>
                </a:cubicBezTo>
                <a:lnTo>
                  <a:pt x="0" y="5458279"/>
                </a:lnTo>
                <a:lnTo>
                  <a:pt x="0" y="598754"/>
                </a:lnTo>
                <a:lnTo>
                  <a:pt x="28288" y="573044"/>
                </a:lnTo>
                <a:cubicBezTo>
                  <a:pt x="303317" y="346070"/>
                  <a:pt x="617127" y="164410"/>
                  <a:pt x="958290" y="39494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F68745-4AB7-4C60-812C-C4DCA3F396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65043" y="2092281"/>
            <a:ext cx="5708075" cy="2673437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sz="4000" b="1" spc="600" dirty="0">
                <a:latin typeface="Tempus Sans ITC" panose="04020404030D07020202" pitchFamily="82" charset="0"/>
                <a:cs typeface="Dubai" panose="020B0604020202020204" pitchFamily="34" charset="-78"/>
              </a:rPr>
              <a:t>2. THE LORD’S PRECARIOUS WORK </a:t>
            </a:r>
            <a:br>
              <a:rPr lang="en-US" sz="3600" b="1" spc="600" dirty="0">
                <a:latin typeface="Tempus Sans ITC" panose="04020404030D07020202" pitchFamily="82" charset="0"/>
                <a:cs typeface="Dubai" panose="020B0604020202020204" pitchFamily="34" charset="-78"/>
              </a:rPr>
            </a:br>
            <a:br>
              <a:rPr lang="en-US" sz="3600" b="1" spc="600" dirty="0">
                <a:latin typeface="Tempus Sans ITC" panose="04020404030D07020202" pitchFamily="82" charset="0"/>
                <a:cs typeface="Dubai" panose="020B0604020202020204" pitchFamily="34" charset="-78"/>
              </a:rPr>
            </a:br>
            <a:r>
              <a:rPr lang="en-US" sz="4000" b="1" spc="600" dirty="0">
                <a:latin typeface="Tempus Sans ITC" panose="04020404030D07020202" pitchFamily="82" charset="0"/>
                <a:cs typeface="Dubai" panose="020B0604020202020204" pitchFamily="34" charset="-78"/>
              </a:rPr>
              <a:t>[30:31-31:3]</a:t>
            </a:r>
            <a:br>
              <a:rPr lang="en-US" sz="4800" b="1" spc="600" dirty="0">
                <a:latin typeface="Tempus Sans ITC" panose="04020404030D07020202" pitchFamily="82" charset="0"/>
                <a:cs typeface="Dubai" panose="020B0604020202020204" pitchFamily="34" charset="-78"/>
              </a:rPr>
            </a:br>
            <a:br>
              <a:rPr lang="en-US" sz="4800" b="1" spc="600" dirty="0">
                <a:latin typeface="Tempus Sans ITC" panose="04020404030D07020202" pitchFamily="82" charset="0"/>
                <a:cs typeface="Dubai" panose="020B0604020202020204" pitchFamily="34" charset="-78"/>
              </a:rPr>
            </a:br>
            <a:endParaRPr lang="en-US" sz="4800" b="1" spc="600" dirty="0">
              <a:latin typeface="Tempus Sans ITC" panose="04020404030D07020202" pitchFamily="82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CF31558-51F3-509A-1DC2-BE2120B0C11B}"/>
              </a:ext>
            </a:extLst>
          </p:cNvPr>
          <p:cNvSpPr txBox="1">
            <a:spLocks/>
          </p:cNvSpPr>
          <p:nvPr/>
        </p:nvSpPr>
        <p:spPr>
          <a:xfrm>
            <a:off x="5750843" y="3809999"/>
            <a:ext cx="5708075" cy="25645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br>
              <a:rPr lang="en-US" sz="4800" b="1" spc="600" dirty="0">
                <a:latin typeface="Tempus Sans ITC" panose="04020404030D07020202" pitchFamily="82" charset="0"/>
                <a:cs typeface="Dubai" panose="020B0604020202020204" pitchFamily="34" charset="-78"/>
              </a:rPr>
            </a:br>
            <a:endParaRPr lang="en-US" sz="4800" b="1" spc="600" dirty="0"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2231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2C6334C2-F73F-4B3B-A626-DD5F69DF6ED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389868" cy="6374535"/>
          </a:xfrm>
          <a:custGeom>
            <a:avLst/>
            <a:gdLst>
              <a:gd name="connsiteX0" fmla="*/ 620377 w 5389868"/>
              <a:gd name="connsiteY0" fmla="*/ 6374535 h 6374535"/>
              <a:gd name="connsiteX1" fmla="*/ 3459520 w 5389868"/>
              <a:gd name="connsiteY1" fmla="*/ 6374535 h 6374535"/>
              <a:gd name="connsiteX2" fmla="*/ 3638761 w 5389868"/>
              <a:gd name="connsiteY2" fmla="*/ 6288190 h 6374535"/>
              <a:gd name="connsiteX3" fmla="*/ 5389868 w 5389868"/>
              <a:gd name="connsiteY3" fmla="*/ 3346018 h 6374535"/>
              <a:gd name="connsiteX4" fmla="*/ 2043850 w 5389868"/>
              <a:gd name="connsiteY4" fmla="*/ 0 h 6374535"/>
              <a:gd name="connsiteX5" fmla="*/ 139826 w 5389868"/>
              <a:gd name="connsiteY5" fmla="*/ 594192 h 6374535"/>
              <a:gd name="connsiteX6" fmla="*/ 0 w 5389868"/>
              <a:gd name="connsiteY6" fmla="*/ 700065 h 6374535"/>
              <a:gd name="connsiteX7" fmla="*/ 0 w 5389868"/>
              <a:gd name="connsiteY7" fmla="*/ 5991971 h 6374535"/>
              <a:gd name="connsiteX8" fmla="*/ 139827 w 5389868"/>
              <a:gd name="connsiteY8" fmla="*/ 6097845 h 6374535"/>
              <a:gd name="connsiteX9" fmla="*/ 378347 w 5389868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89868" h="6374535">
                <a:moveTo>
                  <a:pt x="620377" y="6374535"/>
                </a:moveTo>
                <a:lnTo>
                  <a:pt x="3459520" y="6374535"/>
                </a:lnTo>
                <a:lnTo>
                  <a:pt x="3638761" y="6288190"/>
                </a:lnTo>
                <a:cubicBezTo>
                  <a:pt x="4681799" y="5721578"/>
                  <a:pt x="5389868" y="4616487"/>
                  <a:pt x="5389868" y="3346018"/>
                </a:cubicBezTo>
                <a:cubicBezTo>
                  <a:pt x="5389868" y="1498063"/>
                  <a:pt x="3891805" y="0"/>
                  <a:pt x="2043850" y="0"/>
                </a:cubicBezTo>
                <a:cubicBezTo>
                  <a:pt x="1336430" y="0"/>
                  <a:pt x="680285" y="219535"/>
                  <a:pt x="139826" y="594192"/>
                </a:cubicBezTo>
                <a:lnTo>
                  <a:pt x="0" y="700065"/>
                </a:lnTo>
                <a:lnTo>
                  <a:pt x="0" y="5991971"/>
                </a:lnTo>
                <a:lnTo>
                  <a:pt x="139827" y="6097845"/>
                </a:lnTo>
                <a:cubicBezTo>
                  <a:pt x="217035" y="6151367"/>
                  <a:pt x="296605" y="6201724"/>
                  <a:pt x="378347" y="624872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picture containing water, outdoor, sky&#10;&#10;Description generated with very high confidence">
            <a:extLst>
              <a:ext uri="{FF2B5EF4-FFF2-40B4-BE49-F238E27FC236}">
                <a16:creationId xmlns:a16="http://schemas.microsoft.com/office/drawing/2014/main" id="{4F43E2CA-EC86-4B87-967D-E09C0E2455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4" r="17183"/>
          <a:stretch/>
        </p:blipFill>
        <p:spPr>
          <a:xfrm>
            <a:off x="20" y="10"/>
            <a:ext cx="5234499" cy="6210619"/>
          </a:xfrm>
          <a:custGeom>
            <a:avLst/>
            <a:gdLst>
              <a:gd name="connsiteX0" fmla="*/ 1082595 w 5234519"/>
              <a:gd name="connsiteY0" fmla="*/ 0 h 6210629"/>
              <a:gd name="connsiteX1" fmla="*/ 3027450 w 5234519"/>
              <a:gd name="connsiteY1" fmla="*/ 0 h 6210629"/>
              <a:gd name="connsiteX2" fmla="*/ 3291029 w 5234519"/>
              <a:gd name="connsiteY2" fmla="*/ 96471 h 6210629"/>
              <a:gd name="connsiteX3" fmla="*/ 5234519 w 5234519"/>
              <a:gd name="connsiteY3" fmla="*/ 3028517 h 6210629"/>
              <a:gd name="connsiteX4" fmla="*/ 2052407 w 5234519"/>
              <a:gd name="connsiteY4" fmla="*/ 6210629 h 6210629"/>
              <a:gd name="connsiteX5" fmla="*/ 28288 w 5234519"/>
              <a:gd name="connsiteY5" fmla="*/ 5483989 h 6210629"/>
              <a:gd name="connsiteX6" fmla="*/ 0 w 5234519"/>
              <a:gd name="connsiteY6" fmla="*/ 5458279 h 6210629"/>
              <a:gd name="connsiteX7" fmla="*/ 0 w 5234519"/>
              <a:gd name="connsiteY7" fmla="*/ 598754 h 6210629"/>
              <a:gd name="connsiteX8" fmla="*/ 28288 w 5234519"/>
              <a:gd name="connsiteY8" fmla="*/ 573044 h 6210629"/>
              <a:gd name="connsiteX9" fmla="*/ 958290 w 5234519"/>
              <a:gd name="connsiteY9" fmla="*/ 39494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34519" h="6210629">
                <a:moveTo>
                  <a:pt x="1082595" y="0"/>
                </a:moveTo>
                <a:lnTo>
                  <a:pt x="3027450" y="0"/>
                </a:lnTo>
                <a:lnTo>
                  <a:pt x="3291029" y="96471"/>
                </a:lnTo>
                <a:cubicBezTo>
                  <a:pt x="4433137" y="579542"/>
                  <a:pt x="5234519" y="1710443"/>
                  <a:pt x="5234519" y="3028517"/>
                </a:cubicBezTo>
                <a:cubicBezTo>
                  <a:pt x="5234519" y="4785949"/>
                  <a:pt x="3809839" y="6210629"/>
                  <a:pt x="2052407" y="6210629"/>
                </a:cubicBezTo>
                <a:cubicBezTo>
                  <a:pt x="1283531" y="6210629"/>
                  <a:pt x="578345" y="5937936"/>
                  <a:pt x="28288" y="5483989"/>
                </a:cubicBezTo>
                <a:lnTo>
                  <a:pt x="0" y="5458279"/>
                </a:lnTo>
                <a:lnTo>
                  <a:pt x="0" y="598754"/>
                </a:lnTo>
                <a:lnTo>
                  <a:pt x="28288" y="573044"/>
                </a:lnTo>
                <a:cubicBezTo>
                  <a:pt x="303317" y="346070"/>
                  <a:pt x="617127" y="164410"/>
                  <a:pt x="958290" y="39494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F68745-4AB7-4C60-812C-C4DCA3F396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51395" y="2092281"/>
            <a:ext cx="5708075" cy="2673437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sz="4000" b="1" spc="600" dirty="0">
                <a:latin typeface="Tempus Sans ITC" panose="04020404030D07020202" pitchFamily="82" charset="0"/>
                <a:cs typeface="Dubai" panose="020B0604020202020204" pitchFamily="34" charset="-78"/>
              </a:rPr>
              <a:t>3. THE LORD’S CLEAR CALL </a:t>
            </a:r>
            <a:br>
              <a:rPr lang="en-US" sz="3600" b="1" spc="600" dirty="0">
                <a:latin typeface="Tempus Sans ITC" panose="04020404030D07020202" pitchFamily="82" charset="0"/>
                <a:cs typeface="Dubai" panose="020B0604020202020204" pitchFamily="34" charset="-78"/>
              </a:rPr>
            </a:br>
            <a:br>
              <a:rPr lang="en-US" sz="3600" b="1" spc="600" dirty="0">
                <a:latin typeface="Tempus Sans ITC" panose="04020404030D07020202" pitchFamily="82" charset="0"/>
                <a:cs typeface="Dubai" panose="020B0604020202020204" pitchFamily="34" charset="-78"/>
              </a:rPr>
            </a:br>
            <a:r>
              <a:rPr lang="en-US" sz="4000" b="1" spc="600" dirty="0">
                <a:latin typeface="Tempus Sans ITC" panose="04020404030D07020202" pitchFamily="82" charset="0"/>
                <a:cs typeface="Dubai" panose="020B0604020202020204" pitchFamily="34" charset="-78"/>
              </a:rPr>
              <a:t>[31:3-21]</a:t>
            </a:r>
            <a:br>
              <a:rPr lang="en-US" sz="4800" b="1" spc="600" dirty="0">
                <a:latin typeface="Tempus Sans ITC" panose="04020404030D07020202" pitchFamily="82" charset="0"/>
                <a:cs typeface="Dubai" panose="020B0604020202020204" pitchFamily="34" charset="-78"/>
              </a:rPr>
            </a:br>
            <a:br>
              <a:rPr lang="en-US" sz="4800" b="1" spc="600" dirty="0">
                <a:latin typeface="Tempus Sans ITC" panose="04020404030D07020202" pitchFamily="82" charset="0"/>
                <a:cs typeface="Dubai" panose="020B0604020202020204" pitchFamily="34" charset="-78"/>
              </a:rPr>
            </a:br>
            <a:endParaRPr lang="en-US" sz="4800" b="1" spc="600" dirty="0">
              <a:latin typeface="Tempus Sans ITC" panose="04020404030D07020202" pitchFamily="82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CF31558-51F3-509A-1DC2-BE2120B0C11B}"/>
              </a:ext>
            </a:extLst>
          </p:cNvPr>
          <p:cNvSpPr txBox="1">
            <a:spLocks/>
          </p:cNvSpPr>
          <p:nvPr/>
        </p:nvSpPr>
        <p:spPr>
          <a:xfrm>
            <a:off x="5750843" y="3809999"/>
            <a:ext cx="5708075" cy="25645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br>
              <a:rPr lang="en-US" sz="4800" b="1" spc="600" dirty="0">
                <a:latin typeface="Tempus Sans ITC" panose="04020404030D07020202" pitchFamily="82" charset="0"/>
                <a:cs typeface="Dubai" panose="020B0604020202020204" pitchFamily="34" charset="-78"/>
              </a:rPr>
            </a:br>
            <a:endParaRPr lang="en-US" sz="4800" b="1" spc="600" dirty="0"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527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65696</TotalTime>
  <Words>71</Words>
  <Application>Microsoft Office PowerPoint</Application>
  <PresentationFormat>Widescreen</PresentationFormat>
  <Paragraphs>10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Tempus Sans ITC</vt:lpstr>
      <vt:lpstr>Office Theme</vt:lpstr>
      <vt:lpstr>SONS OF PROMISE LEARNING FROM THE JOURNEY OF ISAAC &amp; JACOB  GENESIS 25-36</vt:lpstr>
      <vt:lpstr> GENESIS 30:25-31:21</vt:lpstr>
      <vt:lpstr>1. THE LORD’S OBVIOUS BLESSING   [30:25-30]  </vt:lpstr>
      <vt:lpstr>2. THE LORD’S PRECARIOUS WORK   [30:31-31:3]  </vt:lpstr>
      <vt:lpstr>3. THE LORD’S CLEAR CALL   [31:3-21]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ABRAHAM Faith</dc:title>
  <dc:creator>Scott Mikel</dc:creator>
  <cp:lastModifiedBy>Scott Mikel</cp:lastModifiedBy>
  <cp:revision>26</cp:revision>
  <dcterms:created xsi:type="dcterms:W3CDTF">2018-03-27T17:12:22Z</dcterms:created>
  <dcterms:modified xsi:type="dcterms:W3CDTF">2023-06-25T13:29:43Z</dcterms:modified>
</cp:coreProperties>
</file>