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7" r:id="rId3"/>
    <p:sldId id="280" r:id="rId4"/>
    <p:sldId id="287" r:id="rId5"/>
    <p:sldId id="285" r:id="rId6"/>
    <p:sldId id="271" r:id="rId7"/>
    <p:sldId id="281" r:id="rId8"/>
    <p:sldId id="288" r:id="rId9"/>
    <p:sldId id="282" r:id="rId10"/>
    <p:sldId id="286" r:id="rId11"/>
    <p:sldId id="28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4" d="100"/>
          <a:sy n="114" d="100"/>
        </p:scale>
        <p:origin x="4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02806-15D6-48DB-8DB9-DE7C336CA6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066A12E-C60D-447F-ABAC-35C808B211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B5907A-5D44-4619-9F4F-F7DB41873755}"/>
              </a:ext>
            </a:extLst>
          </p:cNvPr>
          <p:cNvSpPr>
            <a:spLocks noGrp="1"/>
          </p:cNvSpPr>
          <p:nvPr>
            <p:ph type="dt" sz="half" idx="10"/>
          </p:nvPr>
        </p:nvSpPr>
        <p:spPr/>
        <p:txBody>
          <a:bodyPr/>
          <a:lstStyle/>
          <a:p>
            <a:fld id="{6ADA2E98-D706-4D2C-8C20-4D309025404B}" type="datetimeFigureOut">
              <a:rPr lang="en-US" smtClean="0"/>
              <a:t>8/13/2023</a:t>
            </a:fld>
            <a:endParaRPr lang="en-US"/>
          </a:p>
        </p:txBody>
      </p:sp>
      <p:sp>
        <p:nvSpPr>
          <p:cNvPr id="5" name="Footer Placeholder 4">
            <a:extLst>
              <a:ext uri="{FF2B5EF4-FFF2-40B4-BE49-F238E27FC236}">
                <a16:creationId xmlns:a16="http://schemas.microsoft.com/office/drawing/2014/main" id="{E012E810-FB19-4B63-B4D1-175EBB944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23A4E4-99FB-42CC-84B1-D8342520469F}"/>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4258191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33821-2490-42D5-A8AE-1F2C196508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A9C96D-0E08-4415-AE8C-0DDC61EB59B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148767-8234-4457-831B-B499EC276553}"/>
              </a:ext>
            </a:extLst>
          </p:cNvPr>
          <p:cNvSpPr>
            <a:spLocks noGrp="1"/>
          </p:cNvSpPr>
          <p:nvPr>
            <p:ph type="dt" sz="half" idx="10"/>
          </p:nvPr>
        </p:nvSpPr>
        <p:spPr/>
        <p:txBody>
          <a:bodyPr/>
          <a:lstStyle/>
          <a:p>
            <a:fld id="{6ADA2E98-D706-4D2C-8C20-4D309025404B}" type="datetimeFigureOut">
              <a:rPr lang="en-US" smtClean="0"/>
              <a:t>8/13/2023</a:t>
            </a:fld>
            <a:endParaRPr lang="en-US"/>
          </a:p>
        </p:txBody>
      </p:sp>
      <p:sp>
        <p:nvSpPr>
          <p:cNvPr id="5" name="Footer Placeholder 4">
            <a:extLst>
              <a:ext uri="{FF2B5EF4-FFF2-40B4-BE49-F238E27FC236}">
                <a16:creationId xmlns:a16="http://schemas.microsoft.com/office/drawing/2014/main" id="{B3C09AF9-904E-4F27-B8D9-DC23F5F0D2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D415D-648B-4915-9176-64737B5A17E9}"/>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355396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5F3F74-0FDD-4720-BBCB-B48E2572722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2A4AA9-3F29-4366-AAE0-4545C26ABF3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7A11BD-A3DF-4E27-B9C9-ADF0FB803262}"/>
              </a:ext>
            </a:extLst>
          </p:cNvPr>
          <p:cNvSpPr>
            <a:spLocks noGrp="1"/>
          </p:cNvSpPr>
          <p:nvPr>
            <p:ph type="dt" sz="half" idx="10"/>
          </p:nvPr>
        </p:nvSpPr>
        <p:spPr/>
        <p:txBody>
          <a:bodyPr/>
          <a:lstStyle/>
          <a:p>
            <a:fld id="{6ADA2E98-D706-4D2C-8C20-4D309025404B}" type="datetimeFigureOut">
              <a:rPr lang="en-US" smtClean="0"/>
              <a:t>8/13/2023</a:t>
            </a:fld>
            <a:endParaRPr lang="en-US"/>
          </a:p>
        </p:txBody>
      </p:sp>
      <p:sp>
        <p:nvSpPr>
          <p:cNvPr id="5" name="Footer Placeholder 4">
            <a:extLst>
              <a:ext uri="{FF2B5EF4-FFF2-40B4-BE49-F238E27FC236}">
                <a16:creationId xmlns:a16="http://schemas.microsoft.com/office/drawing/2014/main" id="{49DDD52E-1D62-4DC6-8A62-BA017D70DE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D44CC-4DD9-40B2-A72B-273D6CE61EE8}"/>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1010286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836D3-0368-4078-AB93-FF5850F9CF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237119-9D23-4F47-A061-AD43954F040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8319C3-332C-482D-8AED-8CCB674A0249}"/>
              </a:ext>
            </a:extLst>
          </p:cNvPr>
          <p:cNvSpPr>
            <a:spLocks noGrp="1"/>
          </p:cNvSpPr>
          <p:nvPr>
            <p:ph type="dt" sz="half" idx="10"/>
          </p:nvPr>
        </p:nvSpPr>
        <p:spPr/>
        <p:txBody>
          <a:bodyPr/>
          <a:lstStyle/>
          <a:p>
            <a:fld id="{6ADA2E98-D706-4D2C-8C20-4D309025404B}" type="datetimeFigureOut">
              <a:rPr lang="en-US" smtClean="0"/>
              <a:t>8/13/2023</a:t>
            </a:fld>
            <a:endParaRPr lang="en-US"/>
          </a:p>
        </p:txBody>
      </p:sp>
      <p:sp>
        <p:nvSpPr>
          <p:cNvPr id="5" name="Footer Placeholder 4">
            <a:extLst>
              <a:ext uri="{FF2B5EF4-FFF2-40B4-BE49-F238E27FC236}">
                <a16:creationId xmlns:a16="http://schemas.microsoft.com/office/drawing/2014/main" id="{6B2A7E9C-52CE-4BF7-A261-357E0C98702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E3290-B2E0-461F-8923-692BBF11130A}"/>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1981210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6A1F7-0CCB-4F75-BD2E-C5570548C2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11F91DA-A706-4007-9546-1CFFBF910C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B5B3F31-71E1-419F-9985-FB5A760254C3}"/>
              </a:ext>
            </a:extLst>
          </p:cNvPr>
          <p:cNvSpPr>
            <a:spLocks noGrp="1"/>
          </p:cNvSpPr>
          <p:nvPr>
            <p:ph type="dt" sz="half" idx="10"/>
          </p:nvPr>
        </p:nvSpPr>
        <p:spPr/>
        <p:txBody>
          <a:bodyPr/>
          <a:lstStyle/>
          <a:p>
            <a:fld id="{6ADA2E98-D706-4D2C-8C20-4D309025404B}" type="datetimeFigureOut">
              <a:rPr lang="en-US" smtClean="0"/>
              <a:t>8/13/2023</a:t>
            </a:fld>
            <a:endParaRPr lang="en-US"/>
          </a:p>
        </p:txBody>
      </p:sp>
      <p:sp>
        <p:nvSpPr>
          <p:cNvPr id="5" name="Footer Placeholder 4">
            <a:extLst>
              <a:ext uri="{FF2B5EF4-FFF2-40B4-BE49-F238E27FC236}">
                <a16:creationId xmlns:a16="http://schemas.microsoft.com/office/drawing/2014/main" id="{606680CE-4F04-45F0-A834-6A4CEB497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0804C0-E593-4C61-93B2-DDB62E0DE719}"/>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2971756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51E83-191C-40BD-BE26-D6260F5565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0B896B-31A3-4080-B01A-E94287AC0C5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64EC494-5DBF-4EBC-AAA1-E39E303B48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874DFB-6EFD-4DB5-94BA-36BF0C2ED02F}"/>
              </a:ext>
            </a:extLst>
          </p:cNvPr>
          <p:cNvSpPr>
            <a:spLocks noGrp="1"/>
          </p:cNvSpPr>
          <p:nvPr>
            <p:ph type="dt" sz="half" idx="10"/>
          </p:nvPr>
        </p:nvSpPr>
        <p:spPr/>
        <p:txBody>
          <a:bodyPr/>
          <a:lstStyle/>
          <a:p>
            <a:fld id="{6ADA2E98-D706-4D2C-8C20-4D309025404B}" type="datetimeFigureOut">
              <a:rPr lang="en-US" smtClean="0"/>
              <a:t>8/13/2023</a:t>
            </a:fld>
            <a:endParaRPr lang="en-US"/>
          </a:p>
        </p:txBody>
      </p:sp>
      <p:sp>
        <p:nvSpPr>
          <p:cNvPr id="6" name="Footer Placeholder 5">
            <a:extLst>
              <a:ext uri="{FF2B5EF4-FFF2-40B4-BE49-F238E27FC236}">
                <a16:creationId xmlns:a16="http://schemas.microsoft.com/office/drawing/2014/main" id="{114BD54B-18BF-4B90-917D-69567A06BD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8EAEB6-A432-41CB-8817-38800673E8BC}"/>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713208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3A42B-D737-4954-8176-9DB125AC24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92D7E4-DB68-4B0B-AE1D-415D39AED4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4675CE3D-22C7-432A-828E-EC110CF834F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E7E1CD-8A13-4485-AFAB-0DDEE506C3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183F69C-C0DC-41A7-8745-D4B368609C2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7615BA-5CFB-41A0-9CD7-74B88EAAF8B6}"/>
              </a:ext>
            </a:extLst>
          </p:cNvPr>
          <p:cNvSpPr>
            <a:spLocks noGrp="1"/>
          </p:cNvSpPr>
          <p:nvPr>
            <p:ph type="dt" sz="half" idx="10"/>
          </p:nvPr>
        </p:nvSpPr>
        <p:spPr/>
        <p:txBody>
          <a:bodyPr/>
          <a:lstStyle/>
          <a:p>
            <a:fld id="{6ADA2E98-D706-4D2C-8C20-4D309025404B}" type="datetimeFigureOut">
              <a:rPr lang="en-US" smtClean="0"/>
              <a:t>8/13/2023</a:t>
            </a:fld>
            <a:endParaRPr lang="en-US"/>
          </a:p>
        </p:txBody>
      </p:sp>
      <p:sp>
        <p:nvSpPr>
          <p:cNvPr id="8" name="Footer Placeholder 7">
            <a:extLst>
              <a:ext uri="{FF2B5EF4-FFF2-40B4-BE49-F238E27FC236}">
                <a16:creationId xmlns:a16="http://schemas.microsoft.com/office/drawing/2014/main" id="{D9FDA09D-A08A-4744-ABE1-92A8B3BC114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CAC2D7B-83E3-44EF-ABE5-E92F2007C36F}"/>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3686125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2595D2-A75A-4C5B-BE9D-A940C85865F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8C07F9-7155-4B4E-845E-6C6AFA6FECB2}"/>
              </a:ext>
            </a:extLst>
          </p:cNvPr>
          <p:cNvSpPr>
            <a:spLocks noGrp="1"/>
          </p:cNvSpPr>
          <p:nvPr>
            <p:ph type="dt" sz="half" idx="10"/>
          </p:nvPr>
        </p:nvSpPr>
        <p:spPr/>
        <p:txBody>
          <a:bodyPr/>
          <a:lstStyle/>
          <a:p>
            <a:fld id="{6ADA2E98-D706-4D2C-8C20-4D309025404B}" type="datetimeFigureOut">
              <a:rPr lang="en-US" smtClean="0"/>
              <a:t>8/13/2023</a:t>
            </a:fld>
            <a:endParaRPr lang="en-US"/>
          </a:p>
        </p:txBody>
      </p:sp>
      <p:sp>
        <p:nvSpPr>
          <p:cNvPr id="4" name="Footer Placeholder 3">
            <a:extLst>
              <a:ext uri="{FF2B5EF4-FFF2-40B4-BE49-F238E27FC236}">
                <a16:creationId xmlns:a16="http://schemas.microsoft.com/office/drawing/2014/main" id="{AFDA7DD9-6F92-4B03-AD17-8253BF7330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55EB41-CB67-443A-87A0-98EC1454392E}"/>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32394803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83816F9-2221-46D3-BB13-1483FDE73D13}"/>
              </a:ext>
            </a:extLst>
          </p:cNvPr>
          <p:cNvSpPr>
            <a:spLocks noGrp="1"/>
          </p:cNvSpPr>
          <p:nvPr>
            <p:ph type="dt" sz="half" idx="10"/>
          </p:nvPr>
        </p:nvSpPr>
        <p:spPr/>
        <p:txBody>
          <a:bodyPr/>
          <a:lstStyle/>
          <a:p>
            <a:fld id="{6ADA2E98-D706-4D2C-8C20-4D309025404B}" type="datetimeFigureOut">
              <a:rPr lang="en-US" smtClean="0"/>
              <a:t>8/13/2023</a:t>
            </a:fld>
            <a:endParaRPr lang="en-US"/>
          </a:p>
        </p:txBody>
      </p:sp>
      <p:sp>
        <p:nvSpPr>
          <p:cNvPr id="3" name="Footer Placeholder 2">
            <a:extLst>
              <a:ext uri="{FF2B5EF4-FFF2-40B4-BE49-F238E27FC236}">
                <a16:creationId xmlns:a16="http://schemas.microsoft.com/office/drawing/2014/main" id="{CF5B7D78-2B51-4BFF-9AE6-57AD4D6A9B9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8B8B7A6-14ED-4667-8F17-3D376B0DE278}"/>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3935354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7568E-3793-4F2D-9B8C-4834B71FCE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F73C3D-5E04-4286-B967-3C50811F07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F6C3CA-7818-42D2-A3F4-BEB32211C1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69AAA8C-9E5C-4124-8A56-5ECAE9469D89}"/>
              </a:ext>
            </a:extLst>
          </p:cNvPr>
          <p:cNvSpPr>
            <a:spLocks noGrp="1"/>
          </p:cNvSpPr>
          <p:nvPr>
            <p:ph type="dt" sz="half" idx="10"/>
          </p:nvPr>
        </p:nvSpPr>
        <p:spPr/>
        <p:txBody>
          <a:bodyPr/>
          <a:lstStyle/>
          <a:p>
            <a:fld id="{6ADA2E98-D706-4D2C-8C20-4D309025404B}" type="datetimeFigureOut">
              <a:rPr lang="en-US" smtClean="0"/>
              <a:t>8/13/2023</a:t>
            </a:fld>
            <a:endParaRPr lang="en-US"/>
          </a:p>
        </p:txBody>
      </p:sp>
      <p:sp>
        <p:nvSpPr>
          <p:cNvPr id="6" name="Footer Placeholder 5">
            <a:extLst>
              <a:ext uri="{FF2B5EF4-FFF2-40B4-BE49-F238E27FC236}">
                <a16:creationId xmlns:a16="http://schemas.microsoft.com/office/drawing/2014/main" id="{23167678-3379-4208-BAB6-430637D8C0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1C87EF-94BB-4A8A-9D50-452624A53417}"/>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3161156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708A9-EB29-4558-84B6-84BBCFB28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5A14197-6763-481E-A88D-D07B1F2FA41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B1670E3-850A-4FD9-83E1-82C2B4E302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160253-3FB6-42B5-B7E0-5DE03433650C}"/>
              </a:ext>
            </a:extLst>
          </p:cNvPr>
          <p:cNvSpPr>
            <a:spLocks noGrp="1"/>
          </p:cNvSpPr>
          <p:nvPr>
            <p:ph type="dt" sz="half" idx="10"/>
          </p:nvPr>
        </p:nvSpPr>
        <p:spPr/>
        <p:txBody>
          <a:bodyPr/>
          <a:lstStyle/>
          <a:p>
            <a:fld id="{6ADA2E98-D706-4D2C-8C20-4D309025404B}" type="datetimeFigureOut">
              <a:rPr lang="en-US" smtClean="0"/>
              <a:t>8/13/2023</a:t>
            </a:fld>
            <a:endParaRPr lang="en-US"/>
          </a:p>
        </p:txBody>
      </p:sp>
      <p:sp>
        <p:nvSpPr>
          <p:cNvPr id="6" name="Footer Placeholder 5">
            <a:extLst>
              <a:ext uri="{FF2B5EF4-FFF2-40B4-BE49-F238E27FC236}">
                <a16:creationId xmlns:a16="http://schemas.microsoft.com/office/drawing/2014/main" id="{9D18D423-8ECF-481A-8F28-8D73F93742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BA27E4-4ACC-4294-9211-C0257E463931}"/>
              </a:ext>
            </a:extLst>
          </p:cNvPr>
          <p:cNvSpPr>
            <a:spLocks noGrp="1"/>
          </p:cNvSpPr>
          <p:nvPr>
            <p:ph type="sldNum" sz="quarter" idx="12"/>
          </p:nvPr>
        </p:nvSpPr>
        <p:spPr/>
        <p:txBody>
          <a:bodyPr/>
          <a:lstStyle/>
          <a:p>
            <a:fld id="{7CE96759-8FB3-4237-914B-7C72C84F4110}" type="slidenum">
              <a:rPr lang="en-US" smtClean="0"/>
              <a:t>‹#›</a:t>
            </a:fld>
            <a:endParaRPr lang="en-US"/>
          </a:p>
        </p:txBody>
      </p:sp>
    </p:spTree>
    <p:extLst>
      <p:ext uri="{BB962C8B-B14F-4D97-AF65-F5344CB8AC3E}">
        <p14:creationId xmlns:p14="http://schemas.microsoft.com/office/powerpoint/2010/main" val="2570350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003A91-BD52-42F0-AF57-8619F6D7FD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DBC47E-05D1-4329-A6A4-A694327B0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8DAA2D-BD0B-4078-92A5-46D1E4673DB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DA2E98-D706-4D2C-8C20-4D309025404B}" type="datetimeFigureOut">
              <a:rPr lang="en-US" smtClean="0"/>
              <a:t>8/13/2023</a:t>
            </a:fld>
            <a:endParaRPr lang="en-US"/>
          </a:p>
        </p:txBody>
      </p:sp>
      <p:sp>
        <p:nvSpPr>
          <p:cNvPr id="5" name="Footer Placeholder 4">
            <a:extLst>
              <a:ext uri="{FF2B5EF4-FFF2-40B4-BE49-F238E27FC236}">
                <a16:creationId xmlns:a16="http://schemas.microsoft.com/office/drawing/2014/main" id="{68EF06DC-8156-40D5-889F-B7E94751EE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5CB2BF5-6808-4082-92A1-E480DBC64A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96759-8FB3-4237-914B-7C72C84F4110}" type="slidenum">
              <a:rPr lang="en-US" smtClean="0"/>
              <a:t>‹#›</a:t>
            </a:fld>
            <a:endParaRPr lang="en-US"/>
          </a:p>
        </p:txBody>
      </p:sp>
    </p:spTree>
    <p:extLst>
      <p:ext uri="{BB962C8B-B14F-4D97-AF65-F5344CB8AC3E}">
        <p14:creationId xmlns:p14="http://schemas.microsoft.com/office/powerpoint/2010/main" val="6790046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3">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F43E2CA-EC86-4B87-967D-E09C0E245584}"/>
              </a:ext>
            </a:extLst>
          </p:cNvPr>
          <p:cNvPicPr>
            <a:picLocks noChangeAspect="1"/>
          </p:cNvPicPr>
          <p:nvPr/>
        </p:nvPicPr>
        <p:blipFill rotWithShape="1">
          <a:blip r:embed="rId2">
            <a:extLst>
              <a:ext uri="{28A0092B-C50C-407E-A947-70E740481C1C}">
                <a14:useLocalDpi xmlns:a14="http://schemas.microsoft.com/office/drawing/2010/main" val="0"/>
              </a:ext>
            </a:extLst>
          </a:blip>
          <a:srcRect t="51244" b="2364"/>
          <a:stretch/>
        </p:blipFill>
        <p:spPr>
          <a:xfrm>
            <a:off x="323731" y="307731"/>
            <a:ext cx="11489439" cy="3997637"/>
          </a:xfrm>
          <a:prstGeom prst="rect">
            <a:avLst/>
          </a:prstGeom>
        </p:spPr>
      </p:pic>
      <p:sp>
        <p:nvSpPr>
          <p:cNvPr id="2" name="Title 1">
            <a:extLst>
              <a:ext uri="{FF2B5EF4-FFF2-40B4-BE49-F238E27FC236}">
                <a16:creationId xmlns:a16="http://schemas.microsoft.com/office/drawing/2014/main" id="{C7F68745-4AB7-4C60-812C-C4DCA3F396CF}"/>
              </a:ext>
            </a:extLst>
          </p:cNvPr>
          <p:cNvSpPr>
            <a:spLocks noGrp="1"/>
          </p:cNvSpPr>
          <p:nvPr>
            <p:ph type="ctrTitle"/>
          </p:nvPr>
        </p:nvSpPr>
        <p:spPr>
          <a:xfrm>
            <a:off x="527538" y="4756638"/>
            <a:ext cx="11139854" cy="930447"/>
          </a:xfrm>
        </p:spPr>
        <p:txBody>
          <a:bodyPr>
            <a:normAutofit fontScale="90000"/>
          </a:bodyPr>
          <a:lstStyle/>
          <a:p>
            <a:r>
              <a:rPr lang="en-US" sz="3600" b="1" spc="600" dirty="0">
                <a:solidFill>
                  <a:srgbClr val="FFFFFF"/>
                </a:solidFill>
                <a:latin typeface="Tempus Sans ITC" panose="04020404030D07020202" pitchFamily="82" charset="0"/>
                <a:cs typeface="Dubai" panose="020B0604020202020204" pitchFamily="34" charset="-78"/>
              </a:rPr>
              <a:t>SONS OF PROMISE</a:t>
            </a:r>
            <a:br>
              <a:rPr lang="en-US" sz="1800" b="1" spc="600" dirty="0">
                <a:solidFill>
                  <a:srgbClr val="FFFFFF"/>
                </a:solidFill>
                <a:latin typeface="Tempus Sans ITC" panose="04020404030D07020202" pitchFamily="82" charset="0"/>
                <a:cs typeface="Dubai" panose="020B0604020202020204" pitchFamily="34" charset="-78"/>
              </a:rPr>
            </a:br>
            <a:r>
              <a:rPr lang="en-US" sz="1800" b="1" spc="600" dirty="0">
                <a:solidFill>
                  <a:srgbClr val="FFFFFF"/>
                </a:solidFill>
                <a:latin typeface="Tempus Sans ITC" panose="04020404030D07020202" pitchFamily="82" charset="0"/>
                <a:cs typeface="Dubai" panose="020B0604020202020204" pitchFamily="34" charset="-78"/>
              </a:rPr>
              <a:t>LEARNING FROM THE JOURNEY OF ISAAC &amp; JACOB </a:t>
            </a:r>
            <a:br>
              <a:rPr lang="en-US" sz="1800" b="1" spc="600" dirty="0">
                <a:solidFill>
                  <a:srgbClr val="FFFFFF"/>
                </a:solidFill>
                <a:latin typeface="Tempus Sans ITC" panose="04020404030D07020202" pitchFamily="82" charset="0"/>
                <a:cs typeface="Dubai" panose="020B0604020202020204" pitchFamily="34" charset="-78"/>
              </a:rPr>
            </a:br>
            <a:r>
              <a:rPr lang="en-US" sz="1800" b="1" spc="600" dirty="0">
                <a:solidFill>
                  <a:srgbClr val="FFFFFF"/>
                </a:solidFill>
                <a:latin typeface="Tempus Sans ITC" panose="04020404030D07020202" pitchFamily="82" charset="0"/>
                <a:cs typeface="Dubai" panose="020B0604020202020204" pitchFamily="34" charset="-78"/>
              </a:rPr>
              <a:t>GENESIS 25-36</a:t>
            </a:r>
            <a:endParaRPr lang="en-US" sz="1800" b="1" spc="600" dirty="0">
              <a:solidFill>
                <a:srgbClr val="FFFFFF"/>
              </a:solidFill>
              <a:latin typeface="Tempus Sans ITC" panose="04020404030D07020202" pitchFamily="82" charset="0"/>
            </a:endParaRPr>
          </a:p>
        </p:txBody>
      </p:sp>
      <p:sp>
        <p:nvSpPr>
          <p:cNvPr id="3" name="Subtitle 2">
            <a:extLst>
              <a:ext uri="{FF2B5EF4-FFF2-40B4-BE49-F238E27FC236}">
                <a16:creationId xmlns:a16="http://schemas.microsoft.com/office/drawing/2014/main" id="{C7B07DC4-596B-422A-814F-2C9E6E6B9B64}"/>
              </a:ext>
            </a:extLst>
          </p:cNvPr>
          <p:cNvSpPr>
            <a:spLocks noGrp="1"/>
          </p:cNvSpPr>
          <p:nvPr>
            <p:ph type="subTitle" idx="1"/>
          </p:nvPr>
        </p:nvSpPr>
        <p:spPr>
          <a:xfrm>
            <a:off x="1339362" y="5815698"/>
            <a:ext cx="9144000" cy="420001"/>
          </a:xfrm>
        </p:spPr>
        <p:txBody>
          <a:bodyPr>
            <a:normAutofit/>
          </a:bodyPr>
          <a:lstStyle/>
          <a:p>
            <a:r>
              <a:rPr lang="en-US" sz="2000" b="1" spc="600" dirty="0">
                <a:solidFill>
                  <a:srgbClr val="F67150"/>
                </a:solidFill>
                <a:latin typeface="Tempus Sans ITC" panose="04020404030D07020202" pitchFamily="82" charset="0"/>
              </a:rPr>
              <a:t>Faith Bible Church | Farmington Hills</a:t>
            </a:r>
          </a:p>
        </p:txBody>
      </p:sp>
    </p:spTree>
    <p:extLst>
      <p:ext uri="{BB962C8B-B14F-4D97-AF65-F5344CB8AC3E}">
        <p14:creationId xmlns:p14="http://schemas.microsoft.com/office/powerpoint/2010/main" val="2966484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2C6334C2-F73F-4B3B-A626-DD5F69DF6E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water, outdoor, sky&#10;&#10;Description generated with very high confidence">
            <a:extLst>
              <a:ext uri="{FF2B5EF4-FFF2-40B4-BE49-F238E27FC236}">
                <a16:creationId xmlns:a16="http://schemas.microsoft.com/office/drawing/2014/main" id="{4F43E2CA-EC86-4B87-967D-E09C0E245584}"/>
              </a:ext>
            </a:extLst>
          </p:cNvPr>
          <p:cNvPicPr>
            <a:picLocks noChangeAspect="1"/>
          </p:cNvPicPr>
          <p:nvPr/>
        </p:nvPicPr>
        <p:blipFill rotWithShape="1">
          <a:blip r:embed="rId2">
            <a:extLst>
              <a:ext uri="{28A0092B-C50C-407E-A947-70E740481C1C}">
                <a14:useLocalDpi xmlns:a14="http://schemas.microsoft.com/office/drawing/2010/main" val="0"/>
              </a:ext>
            </a:extLst>
          </a:blip>
          <a:srcRect l="19604" r="17183"/>
          <a:stretch/>
        </p:blipFill>
        <p:spPr>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2" name="Title 1">
            <a:extLst>
              <a:ext uri="{FF2B5EF4-FFF2-40B4-BE49-F238E27FC236}">
                <a16:creationId xmlns:a16="http://schemas.microsoft.com/office/drawing/2014/main" id="{C7F68745-4AB7-4C60-812C-C4DCA3F396CF}"/>
              </a:ext>
            </a:extLst>
          </p:cNvPr>
          <p:cNvSpPr>
            <a:spLocks noGrp="1"/>
          </p:cNvSpPr>
          <p:nvPr>
            <p:ph type="ctrTitle"/>
          </p:nvPr>
        </p:nvSpPr>
        <p:spPr>
          <a:xfrm>
            <a:off x="5617029" y="2143606"/>
            <a:ext cx="6241142" cy="2087322"/>
          </a:xfrm>
        </p:spPr>
        <p:txBody>
          <a:bodyPr anchor="t">
            <a:normAutofit/>
          </a:bodyPr>
          <a:lstStyle/>
          <a:p>
            <a:r>
              <a:rPr lang="en-US" sz="4400" b="1" spc="600" dirty="0">
                <a:latin typeface="Tempus Sans ITC" panose="04020404030D07020202" pitchFamily="82" charset="0"/>
                <a:cs typeface="Dubai" panose="020B0604020202020204" pitchFamily="34" charset="-78"/>
              </a:rPr>
              <a:t>LET’S GET BACK TO OUR BROTHER’S LOVE!</a:t>
            </a:r>
          </a:p>
        </p:txBody>
      </p:sp>
      <p:sp>
        <p:nvSpPr>
          <p:cNvPr id="5" name="Title 1">
            <a:extLst>
              <a:ext uri="{FF2B5EF4-FFF2-40B4-BE49-F238E27FC236}">
                <a16:creationId xmlns:a16="http://schemas.microsoft.com/office/drawing/2014/main" id="{4CF31558-51F3-509A-1DC2-BE2120B0C11B}"/>
              </a:ext>
            </a:extLst>
          </p:cNvPr>
          <p:cNvSpPr txBox="1">
            <a:spLocks/>
          </p:cNvSpPr>
          <p:nvPr/>
        </p:nvSpPr>
        <p:spPr>
          <a:xfrm>
            <a:off x="5750843" y="3809999"/>
            <a:ext cx="5708075" cy="256453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800" b="1" spc="600" dirty="0">
                <a:latin typeface="Tempus Sans ITC" panose="04020404030D07020202" pitchFamily="82" charset="0"/>
                <a:cs typeface="Dubai" panose="020B0604020202020204" pitchFamily="34" charset="-78"/>
              </a:rPr>
            </a:br>
            <a:endParaRPr lang="en-US" sz="4800" b="1" spc="600" dirty="0">
              <a:latin typeface="Tempus Sans ITC" panose="04020404030D07020202" pitchFamily="82" charset="0"/>
            </a:endParaRPr>
          </a:p>
        </p:txBody>
      </p:sp>
    </p:spTree>
    <p:extLst>
      <p:ext uri="{BB962C8B-B14F-4D97-AF65-F5344CB8AC3E}">
        <p14:creationId xmlns:p14="http://schemas.microsoft.com/office/powerpoint/2010/main" val="95614564"/>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2C6334C2-F73F-4B3B-A626-DD5F69DF6E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water, outdoor, sky&#10;&#10;Description generated with very high confidence">
            <a:extLst>
              <a:ext uri="{FF2B5EF4-FFF2-40B4-BE49-F238E27FC236}">
                <a16:creationId xmlns:a16="http://schemas.microsoft.com/office/drawing/2014/main" id="{4F43E2CA-EC86-4B87-967D-E09C0E245584}"/>
              </a:ext>
            </a:extLst>
          </p:cNvPr>
          <p:cNvPicPr>
            <a:picLocks noChangeAspect="1"/>
          </p:cNvPicPr>
          <p:nvPr/>
        </p:nvPicPr>
        <p:blipFill rotWithShape="1">
          <a:blip r:embed="rId2">
            <a:extLst>
              <a:ext uri="{28A0092B-C50C-407E-A947-70E740481C1C}">
                <a14:useLocalDpi xmlns:a14="http://schemas.microsoft.com/office/drawing/2010/main" val="0"/>
              </a:ext>
            </a:extLst>
          </a:blip>
          <a:srcRect l="19604" r="17183"/>
          <a:stretch/>
        </p:blipFill>
        <p:spPr>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2" name="Title 1">
            <a:extLst>
              <a:ext uri="{FF2B5EF4-FFF2-40B4-BE49-F238E27FC236}">
                <a16:creationId xmlns:a16="http://schemas.microsoft.com/office/drawing/2014/main" id="{C7F68745-4AB7-4C60-812C-C4DCA3F396CF}"/>
              </a:ext>
            </a:extLst>
          </p:cNvPr>
          <p:cNvSpPr>
            <a:spLocks noGrp="1"/>
          </p:cNvSpPr>
          <p:nvPr>
            <p:ph type="ctrTitle"/>
          </p:nvPr>
        </p:nvSpPr>
        <p:spPr>
          <a:xfrm>
            <a:off x="5750843" y="613229"/>
            <a:ext cx="6069050" cy="5631542"/>
          </a:xfrm>
        </p:spPr>
        <p:txBody>
          <a:bodyPr anchor="t">
            <a:normAutofit/>
          </a:bodyPr>
          <a:lstStyle/>
          <a:p>
            <a:r>
              <a:rPr lang="en-US" sz="2700" b="1" spc="600" dirty="0">
                <a:solidFill>
                  <a:schemeClr val="accent4"/>
                </a:solidFill>
                <a:latin typeface="Tempus Sans ITC" panose="04020404030D07020202" pitchFamily="82" charset="0"/>
                <a:cs typeface="Dubai" panose="020B0604020202020204" pitchFamily="34" charset="-78"/>
              </a:rPr>
              <a:t>For God, who said, </a:t>
            </a:r>
            <a:br>
              <a:rPr lang="en-US" sz="2700" b="1" spc="600" dirty="0">
                <a:solidFill>
                  <a:schemeClr val="accent4"/>
                </a:solidFill>
                <a:latin typeface="Tempus Sans ITC" panose="04020404030D07020202" pitchFamily="82" charset="0"/>
                <a:cs typeface="Dubai" panose="020B0604020202020204" pitchFamily="34" charset="-78"/>
              </a:rPr>
            </a:br>
            <a:r>
              <a:rPr lang="en-US" sz="2700" b="1" spc="600" dirty="0">
                <a:solidFill>
                  <a:schemeClr val="accent4"/>
                </a:solidFill>
                <a:latin typeface="Tempus Sans ITC" panose="04020404030D07020202" pitchFamily="82" charset="0"/>
                <a:cs typeface="Dubai" panose="020B0604020202020204" pitchFamily="34" charset="-78"/>
              </a:rPr>
              <a:t>“Let light shine out of darkness,” has shone in our hearts to give the light of the knowledge of the glory of God in the face of Jesus Christ. </a:t>
            </a:r>
            <a:br>
              <a:rPr lang="en-US" sz="2700" b="1" spc="600" dirty="0">
                <a:solidFill>
                  <a:schemeClr val="accent4"/>
                </a:solidFill>
                <a:latin typeface="Tempus Sans ITC" panose="04020404030D07020202" pitchFamily="82" charset="0"/>
                <a:cs typeface="Dubai" panose="020B0604020202020204" pitchFamily="34" charset="-78"/>
              </a:rPr>
            </a:br>
            <a:r>
              <a:rPr lang="en-US" sz="2700" b="1" spc="600" dirty="0">
                <a:solidFill>
                  <a:schemeClr val="accent4"/>
                </a:solidFill>
                <a:latin typeface="Tempus Sans ITC" panose="04020404030D07020202" pitchFamily="82" charset="0"/>
                <a:cs typeface="Dubai" panose="020B0604020202020204" pitchFamily="34" charset="-78"/>
              </a:rPr>
              <a:t>But we have this treasure in jars of clay, to show that the surpassing power belongs to God </a:t>
            </a:r>
            <a:br>
              <a:rPr lang="en-US" sz="2700" b="1" spc="600" dirty="0">
                <a:solidFill>
                  <a:schemeClr val="accent4"/>
                </a:solidFill>
                <a:latin typeface="Tempus Sans ITC" panose="04020404030D07020202" pitchFamily="82" charset="0"/>
                <a:cs typeface="Dubai" panose="020B0604020202020204" pitchFamily="34" charset="-78"/>
              </a:rPr>
            </a:br>
            <a:r>
              <a:rPr lang="en-US" sz="2700" b="1" spc="600" dirty="0">
                <a:solidFill>
                  <a:schemeClr val="accent4"/>
                </a:solidFill>
                <a:latin typeface="Tempus Sans ITC" panose="04020404030D07020202" pitchFamily="82" charset="0"/>
                <a:cs typeface="Dubai" panose="020B0604020202020204" pitchFamily="34" charset="-78"/>
              </a:rPr>
              <a:t>and not to us.</a:t>
            </a:r>
            <a:br>
              <a:rPr lang="en-US" sz="2700" b="1" spc="600" dirty="0">
                <a:solidFill>
                  <a:schemeClr val="accent4"/>
                </a:solidFill>
                <a:latin typeface="Tempus Sans ITC" panose="04020404030D07020202" pitchFamily="82" charset="0"/>
                <a:cs typeface="Dubai" panose="020B0604020202020204" pitchFamily="34" charset="-78"/>
              </a:rPr>
            </a:br>
            <a:r>
              <a:rPr lang="en-US" sz="2700" b="1" spc="600" dirty="0">
                <a:solidFill>
                  <a:schemeClr val="accent4"/>
                </a:solidFill>
                <a:latin typeface="Tempus Sans ITC" panose="04020404030D07020202" pitchFamily="82" charset="0"/>
                <a:cs typeface="Dubai" panose="020B0604020202020204" pitchFamily="34" charset="-78"/>
              </a:rPr>
              <a:t> </a:t>
            </a:r>
            <a:br>
              <a:rPr lang="en-US" sz="2700" b="1" spc="600" dirty="0">
                <a:solidFill>
                  <a:schemeClr val="accent4"/>
                </a:solidFill>
                <a:latin typeface="Tempus Sans ITC" panose="04020404030D07020202" pitchFamily="82" charset="0"/>
                <a:cs typeface="Dubai" panose="020B0604020202020204" pitchFamily="34" charset="-78"/>
              </a:rPr>
            </a:br>
            <a:r>
              <a:rPr lang="en-US" sz="2700" b="1" spc="600" dirty="0">
                <a:solidFill>
                  <a:schemeClr val="accent4"/>
                </a:solidFill>
                <a:latin typeface="Tempus Sans ITC" panose="04020404030D07020202" pitchFamily="82" charset="0"/>
                <a:cs typeface="Dubai" panose="020B0604020202020204" pitchFamily="34" charset="-78"/>
              </a:rPr>
              <a:t>(2 Corinthians 4:6-7)</a:t>
            </a:r>
            <a:endParaRPr lang="en-US" sz="4800" b="1" spc="600" dirty="0">
              <a:latin typeface="Tempus Sans ITC" panose="04020404030D07020202" pitchFamily="82" charset="0"/>
            </a:endParaRPr>
          </a:p>
        </p:txBody>
      </p:sp>
      <p:sp>
        <p:nvSpPr>
          <p:cNvPr id="5" name="Title 1">
            <a:extLst>
              <a:ext uri="{FF2B5EF4-FFF2-40B4-BE49-F238E27FC236}">
                <a16:creationId xmlns:a16="http://schemas.microsoft.com/office/drawing/2014/main" id="{4CF31558-51F3-509A-1DC2-BE2120B0C11B}"/>
              </a:ext>
            </a:extLst>
          </p:cNvPr>
          <p:cNvSpPr txBox="1">
            <a:spLocks/>
          </p:cNvSpPr>
          <p:nvPr/>
        </p:nvSpPr>
        <p:spPr>
          <a:xfrm>
            <a:off x="5750843" y="3809999"/>
            <a:ext cx="5708075" cy="256453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800" b="1" spc="600" dirty="0">
                <a:latin typeface="Tempus Sans ITC" panose="04020404030D07020202" pitchFamily="82" charset="0"/>
                <a:cs typeface="Dubai" panose="020B0604020202020204" pitchFamily="34" charset="-78"/>
              </a:rPr>
            </a:br>
            <a:endParaRPr lang="en-US" sz="4800" b="1" spc="600" dirty="0">
              <a:latin typeface="Tempus Sans ITC" panose="04020404030D07020202" pitchFamily="82" charset="0"/>
            </a:endParaRPr>
          </a:p>
        </p:txBody>
      </p:sp>
    </p:spTree>
    <p:extLst>
      <p:ext uri="{BB962C8B-B14F-4D97-AF65-F5344CB8AC3E}">
        <p14:creationId xmlns:p14="http://schemas.microsoft.com/office/powerpoint/2010/main" val="3661309150"/>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3">
            <a:extLst>
              <a:ext uri="{FF2B5EF4-FFF2-40B4-BE49-F238E27FC236}">
                <a16:creationId xmlns:a16="http://schemas.microsoft.com/office/drawing/2014/main" id="{823AC064-BC96-4F32-8AE1-B2FD3875482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78068" y="4633546"/>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26" name="Straight Connector 25">
            <a:extLst>
              <a:ext uri="{FF2B5EF4-FFF2-40B4-BE49-F238E27FC236}">
                <a16:creationId xmlns:a16="http://schemas.microsoft.com/office/drawing/2014/main" id="{7E7C77BC-7138-40B1-A15B-20F57A494629}"/>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09800" y="5738691"/>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F43E2CA-EC86-4B87-967D-E09C0E245584}"/>
              </a:ext>
            </a:extLst>
          </p:cNvPr>
          <p:cNvPicPr>
            <a:picLocks noChangeAspect="1"/>
          </p:cNvPicPr>
          <p:nvPr/>
        </p:nvPicPr>
        <p:blipFill rotWithShape="1">
          <a:blip r:embed="rId2">
            <a:extLst>
              <a:ext uri="{28A0092B-C50C-407E-A947-70E740481C1C}">
                <a14:useLocalDpi xmlns:a14="http://schemas.microsoft.com/office/drawing/2010/main" val="0"/>
              </a:ext>
            </a:extLst>
          </a:blip>
          <a:srcRect t="51244" b="2364"/>
          <a:stretch/>
        </p:blipFill>
        <p:spPr>
          <a:xfrm>
            <a:off x="323731" y="307731"/>
            <a:ext cx="11489439" cy="3997637"/>
          </a:xfrm>
          <a:prstGeom prst="rect">
            <a:avLst/>
          </a:prstGeom>
        </p:spPr>
      </p:pic>
      <p:sp>
        <p:nvSpPr>
          <p:cNvPr id="2" name="Title 1">
            <a:extLst>
              <a:ext uri="{FF2B5EF4-FFF2-40B4-BE49-F238E27FC236}">
                <a16:creationId xmlns:a16="http://schemas.microsoft.com/office/drawing/2014/main" id="{C7F68745-4AB7-4C60-812C-C4DCA3F396CF}"/>
              </a:ext>
            </a:extLst>
          </p:cNvPr>
          <p:cNvSpPr>
            <a:spLocks noGrp="1"/>
          </p:cNvSpPr>
          <p:nvPr>
            <p:ph type="ctrTitle"/>
          </p:nvPr>
        </p:nvSpPr>
        <p:spPr>
          <a:xfrm>
            <a:off x="498523" y="5902782"/>
            <a:ext cx="11139854" cy="410930"/>
          </a:xfrm>
        </p:spPr>
        <p:txBody>
          <a:bodyPr>
            <a:normAutofit fontScale="90000"/>
          </a:bodyPr>
          <a:lstStyle/>
          <a:p>
            <a:br>
              <a:rPr lang="en-US" sz="1800" b="1" spc="600" dirty="0">
                <a:solidFill>
                  <a:srgbClr val="FFFFFF"/>
                </a:solidFill>
                <a:latin typeface="Tempus Sans ITC" panose="04020404030D07020202" pitchFamily="82" charset="0"/>
                <a:cs typeface="Dubai" panose="020B0604020202020204" pitchFamily="34" charset="-78"/>
              </a:rPr>
            </a:br>
            <a:r>
              <a:rPr lang="en-US" sz="2700" b="1" spc="600" dirty="0">
                <a:solidFill>
                  <a:srgbClr val="FFFFFF"/>
                </a:solidFill>
                <a:latin typeface="Tempus Sans ITC" panose="04020404030D07020202" pitchFamily="82" charset="0"/>
                <a:cs typeface="Dubai" panose="020B0604020202020204" pitchFamily="34" charset="-78"/>
              </a:rPr>
              <a:t>GENESIS 34</a:t>
            </a:r>
            <a:endParaRPr lang="en-US" sz="1800" b="1" spc="600" dirty="0">
              <a:solidFill>
                <a:srgbClr val="FFFFFF"/>
              </a:solidFill>
              <a:latin typeface="Tempus Sans ITC" panose="04020404030D07020202" pitchFamily="82" charset="0"/>
            </a:endParaRPr>
          </a:p>
        </p:txBody>
      </p:sp>
      <p:sp>
        <p:nvSpPr>
          <p:cNvPr id="3" name="Subtitle 2">
            <a:extLst>
              <a:ext uri="{FF2B5EF4-FFF2-40B4-BE49-F238E27FC236}">
                <a16:creationId xmlns:a16="http://schemas.microsoft.com/office/drawing/2014/main" id="{C7B07DC4-596B-422A-814F-2C9E6E6B9B64}"/>
              </a:ext>
            </a:extLst>
          </p:cNvPr>
          <p:cNvSpPr>
            <a:spLocks noGrp="1"/>
          </p:cNvSpPr>
          <p:nvPr>
            <p:ph type="subTitle" idx="1"/>
          </p:nvPr>
        </p:nvSpPr>
        <p:spPr>
          <a:xfrm>
            <a:off x="498523" y="4746171"/>
            <a:ext cx="11139854" cy="992520"/>
          </a:xfrm>
        </p:spPr>
        <p:txBody>
          <a:bodyPr>
            <a:normAutofit fontScale="92500" lnSpcReduction="20000"/>
          </a:bodyPr>
          <a:lstStyle/>
          <a:p>
            <a:r>
              <a:rPr lang="en-US" sz="3400" b="1" spc="600" dirty="0">
                <a:solidFill>
                  <a:srgbClr val="F67150"/>
                </a:solidFill>
                <a:latin typeface="Tempus Sans ITC" panose="04020404030D07020202" pitchFamily="82" charset="0"/>
              </a:rPr>
              <a:t>“SIN’S CUTTING CONSEQUENCE &amp;</a:t>
            </a:r>
          </a:p>
          <a:p>
            <a:r>
              <a:rPr lang="en-US" sz="3400" b="1" spc="600" dirty="0">
                <a:solidFill>
                  <a:srgbClr val="F67150"/>
                </a:solidFill>
                <a:latin typeface="Tempus Sans ITC" panose="04020404030D07020202" pitchFamily="82" charset="0"/>
              </a:rPr>
              <a:t>THE HOPE FOR HEALING”</a:t>
            </a:r>
            <a:endParaRPr lang="en-US" sz="2000" b="1" spc="600" dirty="0">
              <a:solidFill>
                <a:srgbClr val="F67150"/>
              </a:solidFill>
              <a:latin typeface="Tempus Sans ITC" panose="04020404030D07020202" pitchFamily="82" charset="0"/>
            </a:endParaRPr>
          </a:p>
        </p:txBody>
      </p:sp>
    </p:spTree>
    <p:extLst>
      <p:ext uri="{BB962C8B-B14F-4D97-AF65-F5344CB8AC3E}">
        <p14:creationId xmlns:p14="http://schemas.microsoft.com/office/powerpoint/2010/main" val="38451148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2C6334C2-F73F-4B3B-A626-DD5F69DF6E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water, outdoor, sky&#10;&#10;Description generated with very high confidence">
            <a:extLst>
              <a:ext uri="{FF2B5EF4-FFF2-40B4-BE49-F238E27FC236}">
                <a16:creationId xmlns:a16="http://schemas.microsoft.com/office/drawing/2014/main" id="{4F43E2CA-EC86-4B87-967D-E09C0E245584}"/>
              </a:ext>
            </a:extLst>
          </p:cNvPr>
          <p:cNvPicPr>
            <a:picLocks noChangeAspect="1"/>
          </p:cNvPicPr>
          <p:nvPr/>
        </p:nvPicPr>
        <p:blipFill rotWithShape="1">
          <a:blip r:embed="rId2">
            <a:extLst>
              <a:ext uri="{28A0092B-C50C-407E-A947-70E740481C1C}">
                <a14:useLocalDpi xmlns:a14="http://schemas.microsoft.com/office/drawing/2010/main" val="0"/>
              </a:ext>
            </a:extLst>
          </a:blip>
          <a:srcRect l="19604" r="17183"/>
          <a:stretch/>
        </p:blipFill>
        <p:spPr>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2" name="Title 1">
            <a:extLst>
              <a:ext uri="{FF2B5EF4-FFF2-40B4-BE49-F238E27FC236}">
                <a16:creationId xmlns:a16="http://schemas.microsoft.com/office/drawing/2014/main" id="{C7F68745-4AB7-4C60-812C-C4DCA3F396CF}"/>
              </a:ext>
            </a:extLst>
          </p:cNvPr>
          <p:cNvSpPr>
            <a:spLocks noGrp="1"/>
          </p:cNvSpPr>
          <p:nvPr>
            <p:ph type="ctrTitle"/>
          </p:nvPr>
        </p:nvSpPr>
        <p:spPr>
          <a:xfrm>
            <a:off x="5735281" y="1339786"/>
            <a:ext cx="6079348" cy="3694961"/>
          </a:xfrm>
        </p:spPr>
        <p:txBody>
          <a:bodyPr anchor="t">
            <a:noAutofit/>
          </a:bodyPr>
          <a:lstStyle/>
          <a:p>
            <a:r>
              <a:rPr lang="en-US" sz="3600" b="1" spc="600" dirty="0">
                <a:solidFill>
                  <a:schemeClr val="accent4"/>
                </a:solidFill>
                <a:latin typeface="Tempus Sans ITC" panose="04020404030D07020202" pitchFamily="82" charset="0"/>
                <a:cs typeface="Dubai" panose="020B0604020202020204" pitchFamily="34" charset="-78"/>
              </a:rPr>
              <a:t>SIN MAKES LIFE A HOPELESS MESS – YET HOPE FOR THE HEALING YOU NEED IS FOUND IN THE PROMISE OF GOD’S PRESENCE. </a:t>
            </a:r>
            <a:endParaRPr lang="en-US" sz="4400" b="1" spc="600" dirty="0">
              <a:latin typeface="Tempus Sans ITC" panose="04020404030D07020202" pitchFamily="82" charset="0"/>
            </a:endParaRPr>
          </a:p>
        </p:txBody>
      </p:sp>
    </p:spTree>
    <p:extLst>
      <p:ext uri="{BB962C8B-B14F-4D97-AF65-F5344CB8AC3E}">
        <p14:creationId xmlns:p14="http://schemas.microsoft.com/office/powerpoint/2010/main" val="393333129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2C6334C2-F73F-4B3B-A626-DD5F69DF6E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water, outdoor, sky&#10;&#10;Description generated with very high confidence">
            <a:extLst>
              <a:ext uri="{FF2B5EF4-FFF2-40B4-BE49-F238E27FC236}">
                <a16:creationId xmlns:a16="http://schemas.microsoft.com/office/drawing/2014/main" id="{4F43E2CA-EC86-4B87-967D-E09C0E245584}"/>
              </a:ext>
            </a:extLst>
          </p:cNvPr>
          <p:cNvPicPr>
            <a:picLocks noChangeAspect="1"/>
          </p:cNvPicPr>
          <p:nvPr/>
        </p:nvPicPr>
        <p:blipFill rotWithShape="1">
          <a:blip r:embed="rId2">
            <a:extLst>
              <a:ext uri="{28A0092B-C50C-407E-A947-70E740481C1C}">
                <a14:useLocalDpi xmlns:a14="http://schemas.microsoft.com/office/drawing/2010/main" val="0"/>
              </a:ext>
            </a:extLst>
          </a:blip>
          <a:srcRect l="19604" r="17183"/>
          <a:stretch/>
        </p:blipFill>
        <p:spPr>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2" name="Title 1">
            <a:extLst>
              <a:ext uri="{FF2B5EF4-FFF2-40B4-BE49-F238E27FC236}">
                <a16:creationId xmlns:a16="http://schemas.microsoft.com/office/drawing/2014/main" id="{C7F68745-4AB7-4C60-812C-C4DCA3F396CF}"/>
              </a:ext>
            </a:extLst>
          </p:cNvPr>
          <p:cNvSpPr>
            <a:spLocks noGrp="1"/>
          </p:cNvSpPr>
          <p:nvPr>
            <p:ph type="ctrTitle"/>
          </p:nvPr>
        </p:nvSpPr>
        <p:spPr>
          <a:xfrm>
            <a:off x="5575624" y="976941"/>
            <a:ext cx="6079348" cy="4904118"/>
          </a:xfrm>
        </p:spPr>
        <p:txBody>
          <a:bodyPr anchor="t">
            <a:noAutofit/>
          </a:bodyPr>
          <a:lstStyle/>
          <a:p>
            <a:r>
              <a:rPr lang="en-US" sz="8800" b="1" spc="600" dirty="0">
                <a:solidFill>
                  <a:schemeClr val="accent4"/>
                </a:solidFill>
                <a:latin typeface="Tempus Sans ITC" panose="04020404030D07020202" pitchFamily="82" charset="0"/>
                <a:cs typeface="Dubai" panose="020B0604020202020204" pitchFamily="34" charset="-78"/>
              </a:rPr>
              <a:t>WHAT </a:t>
            </a:r>
            <a:br>
              <a:rPr lang="en-US" sz="8800" b="1" spc="600" dirty="0">
                <a:solidFill>
                  <a:schemeClr val="accent4"/>
                </a:solidFill>
                <a:latin typeface="Tempus Sans ITC" panose="04020404030D07020202" pitchFamily="82" charset="0"/>
                <a:cs typeface="Dubai" panose="020B0604020202020204" pitchFamily="34" charset="-78"/>
              </a:rPr>
            </a:br>
            <a:r>
              <a:rPr lang="en-US" sz="8800" b="1" spc="600" dirty="0">
                <a:solidFill>
                  <a:schemeClr val="accent4"/>
                </a:solidFill>
                <a:latin typeface="Tempus Sans ITC" panose="04020404030D07020202" pitchFamily="82" charset="0"/>
                <a:cs typeface="Dubai" panose="020B0604020202020204" pitchFamily="34" charset="-78"/>
              </a:rPr>
              <a:t>DOES </a:t>
            </a:r>
            <a:br>
              <a:rPr lang="en-US" sz="8800" b="1" spc="600" dirty="0">
                <a:solidFill>
                  <a:schemeClr val="accent4"/>
                </a:solidFill>
                <a:latin typeface="Tempus Sans ITC" panose="04020404030D07020202" pitchFamily="82" charset="0"/>
                <a:cs typeface="Dubai" panose="020B0604020202020204" pitchFamily="34" charset="-78"/>
              </a:rPr>
            </a:br>
            <a:r>
              <a:rPr lang="en-US" sz="8800" b="1" spc="600" dirty="0">
                <a:solidFill>
                  <a:schemeClr val="accent4"/>
                </a:solidFill>
                <a:latin typeface="Tempus Sans ITC" panose="04020404030D07020202" pitchFamily="82" charset="0"/>
                <a:cs typeface="Dubai" panose="020B0604020202020204" pitchFamily="34" charset="-78"/>
              </a:rPr>
              <a:t>GOD </a:t>
            </a:r>
            <a:br>
              <a:rPr lang="en-US" sz="8800" b="1" spc="600" dirty="0">
                <a:solidFill>
                  <a:schemeClr val="accent4"/>
                </a:solidFill>
                <a:latin typeface="Tempus Sans ITC" panose="04020404030D07020202" pitchFamily="82" charset="0"/>
                <a:cs typeface="Dubai" panose="020B0604020202020204" pitchFamily="34" charset="-78"/>
              </a:rPr>
            </a:br>
            <a:r>
              <a:rPr lang="en-US" sz="8800" b="1" spc="600" dirty="0">
                <a:solidFill>
                  <a:schemeClr val="accent4"/>
                </a:solidFill>
                <a:latin typeface="Tempus Sans ITC" panose="04020404030D07020202" pitchFamily="82" charset="0"/>
                <a:cs typeface="Dubai" panose="020B0604020202020204" pitchFamily="34" charset="-78"/>
              </a:rPr>
              <a:t>WANT?</a:t>
            </a:r>
            <a:endParaRPr lang="en-US" sz="11500" b="1" spc="600" dirty="0">
              <a:latin typeface="Tempus Sans ITC" panose="04020404030D07020202" pitchFamily="82" charset="0"/>
            </a:endParaRPr>
          </a:p>
        </p:txBody>
      </p:sp>
    </p:spTree>
    <p:extLst>
      <p:ext uri="{BB962C8B-B14F-4D97-AF65-F5344CB8AC3E}">
        <p14:creationId xmlns:p14="http://schemas.microsoft.com/office/powerpoint/2010/main" val="3231017487"/>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8468727-63BE-4191-B4A6-C30C82C0E9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811C1B-7A49-A92B-B3B1-88FE9FC257D5}"/>
              </a:ext>
            </a:extLst>
          </p:cNvPr>
          <p:cNvSpPr>
            <a:spLocks noGrp="1"/>
          </p:cNvSpPr>
          <p:nvPr>
            <p:ph type="title"/>
          </p:nvPr>
        </p:nvSpPr>
        <p:spPr>
          <a:xfrm>
            <a:off x="457201" y="412454"/>
            <a:ext cx="2381250" cy="2101850"/>
          </a:xfrm>
        </p:spPr>
        <p:txBody>
          <a:bodyPr>
            <a:normAutofit/>
          </a:bodyPr>
          <a:lstStyle/>
          <a:p>
            <a:r>
              <a:rPr lang="en-US" sz="2800" dirty="0"/>
              <a:t>JABBOK RIVER</a:t>
            </a:r>
          </a:p>
        </p:txBody>
      </p:sp>
      <p:sp>
        <p:nvSpPr>
          <p:cNvPr id="23" name="Rectangle 22">
            <a:extLst>
              <a:ext uri="{FF2B5EF4-FFF2-40B4-BE49-F238E27FC236}">
                <a16:creationId xmlns:a16="http://schemas.microsoft.com/office/drawing/2014/main" id="{9D355BB6-1BB8-4828-B246-CFB31742D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34839"/>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5" name="Rectangle 24">
            <a:extLst>
              <a:ext uri="{FF2B5EF4-FFF2-40B4-BE49-F238E27FC236}">
                <a16:creationId xmlns:a16="http://schemas.microsoft.com/office/drawing/2014/main" id="{CA52A9B9-B2B3-46F0-9D53-0EFF9905B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45238" y="145264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Content Placeholder 5">
            <a:extLst>
              <a:ext uri="{FF2B5EF4-FFF2-40B4-BE49-F238E27FC236}">
                <a16:creationId xmlns:a16="http://schemas.microsoft.com/office/drawing/2014/main" id="{FB4F0F17-4BC9-F0F1-F023-9F2ADB6CD98A}"/>
              </a:ext>
            </a:extLst>
          </p:cNvPr>
          <p:cNvPicPr>
            <a:picLocks noGrp="1" noChangeAspect="1"/>
          </p:cNvPicPr>
          <p:nvPr>
            <p:ph idx="1"/>
          </p:nvPr>
        </p:nvPicPr>
        <p:blipFill>
          <a:blip r:embed="rId2"/>
          <a:stretch>
            <a:fillRect/>
          </a:stretch>
        </p:blipFill>
        <p:spPr>
          <a:xfrm>
            <a:off x="3701528" y="206376"/>
            <a:ext cx="2026693" cy="2546879"/>
          </a:xfrm>
          <a:prstGeom prst="rect">
            <a:avLst/>
          </a:prstGeom>
        </p:spPr>
      </p:pic>
      <p:pic>
        <p:nvPicPr>
          <p:cNvPr id="5" name="Picture 4">
            <a:extLst>
              <a:ext uri="{FF2B5EF4-FFF2-40B4-BE49-F238E27FC236}">
                <a16:creationId xmlns:a16="http://schemas.microsoft.com/office/drawing/2014/main" id="{20FEABF3-4337-0945-6C9A-BF3E8A653E05}"/>
              </a:ext>
            </a:extLst>
          </p:cNvPr>
          <p:cNvPicPr>
            <a:picLocks noChangeAspect="1"/>
          </p:cNvPicPr>
          <p:nvPr/>
        </p:nvPicPr>
        <p:blipFill rotWithShape="1">
          <a:blip r:embed="rId3"/>
          <a:srcRect t="9397" b="9397"/>
          <a:stretch/>
        </p:blipFill>
        <p:spPr>
          <a:xfrm>
            <a:off x="20" y="2959630"/>
            <a:ext cx="6400781" cy="3898370"/>
          </a:xfrm>
          <a:prstGeom prst="rect">
            <a:avLst/>
          </a:prstGeom>
        </p:spPr>
      </p:pic>
      <p:pic>
        <p:nvPicPr>
          <p:cNvPr id="4" name="Content Placeholder 3">
            <a:extLst>
              <a:ext uri="{FF2B5EF4-FFF2-40B4-BE49-F238E27FC236}">
                <a16:creationId xmlns:a16="http://schemas.microsoft.com/office/drawing/2014/main" id="{FBB65A83-2CF4-E5B1-CC41-353EC3366EA7}"/>
              </a:ext>
            </a:extLst>
          </p:cNvPr>
          <p:cNvPicPr>
            <a:picLocks noChangeAspect="1"/>
          </p:cNvPicPr>
          <p:nvPr/>
        </p:nvPicPr>
        <p:blipFill rotWithShape="1">
          <a:blip r:embed="rId4"/>
          <a:srcRect t="14571" r="-1" b="4000"/>
          <a:stretch/>
        </p:blipFill>
        <p:spPr>
          <a:xfrm>
            <a:off x="6591299" y="1"/>
            <a:ext cx="5600701" cy="6857999"/>
          </a:xfrm>
          <a:prstGeom prst="rect">
            <a:avLst/>
          </a:prstGeom>
        </p:spPr>
      </p:pic>
    </p:spTree>
    <p:extLst>
      <p:ext uri="{BB962C8B-B14F-4D97-AF65-F5344CB8AC3E}">
        <p14:creationId xmlns:p14="http://schemas.microsoft.com/office/powerpoint/2010/main" val="3543651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2C6334C2-F73F-4B3B-A626-DD5F69DF6E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water, outdoor, sky&#10;&#10;Description generated with very high confidence">
            <a:extLst>
              <a:ext uri="{FF2B5EF4-FFF2-40B4-BE49-F238E27FC236}">
                <a16:creationId xmlns:a16="http://schemas.microsoft.com/office/drawing/2014/main" id="{4F43E2CA-EC86-4B87-967D-E09C0E245584}"/>
              </a:ext>
            </a:extLst>
          </p:cNvPr>
          <p:cNvPicPr>
            <a:picLocks noChangeAspect="1"/>
          </p:cNvPicPr>
          <p:nvPr/>
        </p:nvPicPr>
        <p:blipFill rotWithShape="1">
          <a:blip r:embed="rId2">
            <a:extLst>
              <a:ext uri="{28A0092B-C50C-407E-A947-70E740481C1C}">
                <a14:useLocalDpi xmlns:a14="http://schemas.microsoft.com/office/drawing/2010/main" val="0"/>
              </a:ext>
            </a:extLst>
          </a:blip>
          <a:srcRect l="19604" r="17183"/>
          <a:stretch/>
        </p:blipFill>
        <p:spPr>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2" name="Title 1">
            <a:extLst>
              <a:ext uri="{FF2B5EF4-FFF2-40B4-BE49-F238E27FC236}">
                <a16:creationId xmlns:a16="http://schemas.microsoft.com/office/drawing/2014/main" id="{C7F68745-4AB7-4C60-812C-C4DCA3F396CF}"/>
              </a:ext>
            </a:extLst>
          </p:cNvPr>
          <p:cNvSpPr>
            <a:spLocks noGrp="1"/>
          </p:cNvSpPr>
          <p:nvPr>
            <p:ph type="ctrTitle"/>
          </p:nvPr>
        </p:nvSpPr>
        <p:spPr>
          <a:xfrm>
            <a:off x="5595494" y="1227838"/>
            <a:ext cx="6378792" cy="3918857"/>
          </a:xfrm>
        </p:spPr>
        <p:txBody>
          <a:bodyPr anchor="t">
            <a:noAutofit/>
          </a:bodyPr>
          <a:lstStyle/>
          <a:p>
            <a:r>
              <a:rPr lang="en-US" sz="3600" b="1" spc="600" dirty="0">
                <a:latin typeface="Tempus Sans ITC" panose="04020404030D07020202" pitchFamily="82" charset="0"/>
                <a:cs typeface="Dubai" panose="020B0604020202020204" pitchFamily="34" charset="-78"/>
              </a:rPr>
              <a:t>1. JACOB’S DAUGHTER GETS RAPED &amp; </a:t>
            </a:r>
            <a:br>
              <a:rPr lang="en-US" sz="3600" b="1" spc="600" dirty="0">
                <a:latin typeface="Tempus Sans ITC" panose="04020404030D07020202" pitchFamily="82" charset="0"/>
                <a:cs typeface="Dubai" panose="020B0604020202020204" pitchFamily="34" charset="-78"/>
              </a:rPr>
            </a:br>
            <a:r>
              <a:rPr lang="en-US" sz="3600" b="1" spc="600" dirty="0">
                <a:latin typeface="Tempus Sans ITC" panose="04020404030D07020202" pitchFamily="82" charset="0"/>
                <a:cs typeface="Dubai" panose="020B0604020202020204" pitchFamily="34" charset="-78"/>
              </a:rPr>
              <a:t>THEN A PAGAN MARRIAGE PROPOSAL</a:t>
            </a:r>
            <a:br>
              <a:rPr lang="en-US" sz="3600" b="1" spc="600" dirty="0">
                <a:latin typeface="Tempus Sans ITC" panose="04020404030D07020202" pitchFamily="82" charset="0"/>
                <a:cs typeface="Dubai" panose="020B0604020202020204" pitchFamily="34" charset="-78"/>
              </a:rPr>
            </a:br>
            <a:br>
              <a:rPr lang="en-US" sz="3600" b="1" spc="600" dirty="0">
                <a:latin typeface="Tempus Sans ITC" panose="04020404030D07020202" pitchFamily="82" charset="0"/>
                <a:cs typeface="Dubai" panose="020B0604020202020204" pitchFamily="34" charset="-78"/>
              </a:rPr>
            </a:br>
            <a:r>
              <a:rPr lang="en-US" sz="3600" b="1" spc="600" dirty="0">
                <a:latin typeface="Tempus Sans ITC" panose="04020404030D07020202" pitchFamily="82" charset="0"/>
                <a:cs typeface="Dubai" panose="020B0604020202020204" pitchFamily="34" charset="-78"/>
              </a:rPr>
              <a:t>[GENESIS 34:1-7]</a:t>
            </a:r>
            <a:endParaRPr lang="en-US" sz="4000" b="1" spc="600" dirty="0">
              <a:latin typeface="Tempus Sans ITC" panose="04020404030D07020202" pitchFamily="82" charset="0"/>
            </a:endParaRPr>
          </a:p>
        </p:txBody>
      </p:sp>
      <p:sp>
        <p:nvSpPr>
          <p:cNvPr id="5" name="Title 1">
            <a:extLst>
              <a:ext uri="{FF2B5EF4-FFF2-40B4-BE49-F238E27FC236}">
                <a16:creationId xmlns:a16="http://schemas.microsoft.com/office/drawing/2014/main" id="{4CF31558-51F3-509A-1DC2-BE2120B0C11B}"/>
              </a:ext>
            </a:extLst>
          </p:cNvPr>
          <p:cNvSpPr txBox="1">
            <a:spLocks/>
          </p:cNvSpPr>
          <p:nvPr/>
        </p:nvSpPr>
        <p:spPr>
          <a:xfrm>
            <a:off x="5750843" y="3809999"/>
            <a:ext cx="5708075" cy="256453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800" b="1" spc="600" dirty="0">
                <a:latin typeface="Tempus Sans ITC" panose="04020404030D07020202" pitchFamily="82" charset="0"/>
                <a:cs typeface="Dubai" panose="020B0604020202020204" pitchFamily="34" charset="-78"/>
              </a:rPr>
            </a:br>
            <a:endParaRPr lang="en-US" sz="4800" b="1" spc="600" dirty="0">
              <a:latin typeface="Tempus Sans ITC" panose="04020404030D07020202" pitchFamily="82" charset="0"/>
            </a:endParaRPr>
          </a:p>
        </p:txBody>
      </p:sp>
    </p:spTree>
    <p:extLst>
      <p:ext uri="{BB962C8B-B14F-4D97-AF65-F5344CB8AC3E}">
        <p14:creationId xmlns:p14="http://schemas.microsoft.com/office/powerpoint/2010/main" val="346609848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2C6334C2-F73F-4B3B-A626-DD5F69DF6E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water, outdoor, sky&#10;&#10;Description generated with very high confidence">
            <a:extLst>
              <a:ext uri="{FF2B5EF4-FFF2-40B4-BE49-F238E27FC236}">
                <a16:creationId xmlns:a16="http://schemas.microsoft.com/office/drawing/2014/main" id="{4F43E2CA-EC86-4B87-967D-E09C0E245584}"/>
              </a:ext>
            </a:extLst>
          </p:cNvPr>
          <p:cNvPicPr>
            <a:picLocks noChangeAspect="1"/>
          </p:cNvPicPr>
          <p:nvPr/>
        </p:nvPicPr>
        <p:blipFill rotWithShape="1">
          <a:blip r:embed="rId2">
            <a:extLst>
              <a:ext uri="{28A0092B-C50C-407E-A947-70E740481C1C}">
                <a14:useLocalDpi xmlns:a14="http://schemas.microsoft.com/office/drawing/2010/main" val="0"/>
              </a:ext>
            </a:extLst>
          </a:blip>
          <a:srcRect l="19604" r="17183"/>
          <a:stretch/>
        </p:blipFill>
        <p:spPr>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2" name="Title 1">
            <a:extLst>
              <a:ext uri="{FF2B5EF4-FFF2-40B4-BE49-F238E27FC236}">
                <a16:creationId xmlns:a16="http://schemas.microsoft.com/office/drawing/2014/main" id="{C7F68745-4AB7-4C60-812C-C4DCA3F396CF}"/>
              </a:ext>
            </a:extLst>
          </p:cNvPr>
          <p:cNvSpPr>
            <a:spLocks noGrp="1"/>
          </p:cNvSpPr>
          <p:nvPr>
            <p:ph type="ctrTitle"/>
          </p:nvPr>
        </p:nvSpPr>
        <p:spPr>
          <a:xfrm>
            <a:off x="5617030" y="1349260"/>
            <a:ext cx="6342742" cy="4159480"/>
          </a:xfrm>
        </p:spPr>
        <p:txBody>
          <a:bodyPr anchor="t">
            <a:noAutofit/>
          </a:bodyPr>
          <a:lstStyle/>
          <a:p>
            <a:r>
              <a:rPr lang="en-US" sz="3600" b="1" spc="600" dirty="0">
                <a:latin typeface="Tempus Sans ITC" panose="04020404030D07020202" pitchFamily="82" charset="0"/>
                <a:cs typeface="Dubai" panose="020B0604020202020204" pitchFamily="34" charset="-78"/>
              </a:rPr>
              <a:t>2. JACOB’S SONS MAKE A TREACHEROUS MARRIAGE ARRANGEMENT WITH THE PAGAN PRINCE.</a:t>
            </a:r>
            <a:br>
              <a:rPr lang="en-US" sz="3600" b="1" spc="600" dirty="0">
                <a:latin typeface="Tempus Sans ITC" panose="04020404030D07020202" pitchFamily="82" charset="0"/>
                <a:cs typeface="Dubai" panose="020B0604020202020204" pitchFamily="34" charset="-78"/>
              </a:rPr>
            </a:br>
            <a:br>
              <a:rPr lang="en-US" sz="3600" b="1" spc="600" dirty="0">
                <a:latin typeface="Tempus Sans ITC" panose="04020404030D07020202" pitchFamily="82" charset="0"/>
                <a:cs typeface="Dubai" panose="020B0604020202020204" pitchFamily="34" charset="-78"/>
              </a:rPr>
            </a:br>
            <a:r>
              <a:rPr lang="en-US" sz="3600" b="1" spc="600" dirty="0">
                <a:latin typeface="Tempus Sans ITC" panose="04020404030D07020202" pitchFamily="82" charset="0"/>
                <a:cs typeface="Dubai" panose="020B0604020202020204" pitchFamily="34" charset="-78"/>
              </a:rPr>
              <a:t>[GENESIS 34:8-25]</a:t>
            </a:r>
            <a:endParaRPr lang="en-US" sz="4000" b="1" spc="600" dirty="0">
              <a:latin typeface="Tempus Sans ITC" panose="04020404030D07020202" pitchFamily="82" charset="0"/>
            </a:endParaRPr>
          </a:p>
        </p:txBody>
      </p:sp>
      <p:sp>
        <p:nvSpPr>
          <p:cNvPr id="5" name="Title 1">
            <a:extLst>
              <a:ext uri="{FF2B5EF4-FFF2-40B4-BE49-F238E27FC236}">
                <a16:creationId xmlns:a16="http://schemas.microsoft.com/office/drawing/2014/main" id="{4CF31558-51F3-509A-1DC2-BE2120B0C11B}"/>
              </a:ext>
            </a:extLst>
          </p:cNvPr>
          <p:cNvSpPr txBox="1">
            <a:spLocks/>
          </p:cNvSpPr>
          <p:nvPr/>
        </p:nvSpPr>
        <p:spPr>
          <a:xfrm>
            <a:off x="5750843" y="3809999"/>
            <a:ext cx="5708075" cy="256453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800" b="1" spc="600" dirty="0">
                <a:latin typeface="Tempus Sans ITC" panose="04020404030D07020202" pitchFamily="82" charset="0"/>
                <a:cs typeface="Dubai" panose="020B0604020202020204" pitchFamily="34" charset="-78"/>
              </a:rPr>
            </a:br>
            <a:endParaRPr lang="en-US" sz="4800" b="1" spc="600" dirty="0">
              <a:latin typeface="Tempus Sans ITC" panose="04020404030D07020202" pitchFamily="82" charset="0"/>
            </a:endParaRPr>
          </a:p>
        </p:txBody>
      </p:sp>
    </p:spTree>
    <p:extLst>
      <p:ext uri="{BB962C8B-B14F-4D97-AF65-F5344CB8AC3E}">
        <p14:creationId xmlns:p14="http://schemas.microsoft.com/office/powerpoint/2010/main" val="1835328162"/>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2C6334C2-F73F-4B3B-A626-DD5F69DF6E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water, outdoor, sky&#10;&#10;Description generated with very high confidence">
            <a:extLst>
              <a:ext uri="{FF2B5EF4-FFF2-40B4-BE49-F238E27FC236}">
                <a16:creationId xmlns:a16="http://schemas.microsoft.com/office/drawing/2014/main" id="{4F43E2CA-EC86-4B87-967D-E09C0E245584}"/>
              </a:ext>
            </a:extLst>
          </p:cNvPr>
          <p:cNvPicPr>
            <a:picLocks noChangeAspect="1"/>
          </p:cNvPicPr>
          <p:nvPr/>
        </p:nvPicPr>
        <p:blipFill rotWithShape="1">
          <a:blip r:embed="rId2">
            <a:extLst>
              <a:ext uri="{28A0092B-C50C-407E-A947-70E740481C1C}">
                <a14:useLocalDpi xmlns:a14="http://schemas.microsoft.com/office/drawing/2010/main" val="0"/>
              </a:ext>
            </a:extLst>
          </a:blip>
          <a:srcRect l="19604" r="17183"/>
          <a:stretch/>
        </p:blipFill>
        <p:spPr>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2" name="Title 1">
            <a:extLst>
              <a:ext uri="{FF2B5EF4-FFF2-40B4-BE49-F238E27FC236}">
                <a16:creationId xmlns:a16="http://schemas.microsoft.com/office/drawing/2014/main" id="{C7F68745-4AB7-4C60-812C-C4DCA3F396CF}"/>
              </a:ext>
            </a:extLst>
          </p:cNvPr>
          <p:cNvSpPr>
            <a:spLocks noGrp="1"/>
          </p:cNvSpPr>
          <p:nvPr>
            <p:ph type="ctrTitle"/>
          </p:nvPr>
        </p:nvSpPr>
        <p:spPr>
          <a:xfrm>
            <a:off x="5617030" y="1474297"/>
            <a:ext cx="6342742" cy="3425940"/>
          </a:xfrm>
        </p:spPr>
        <p:txBody>
          <a:bodyPr anchor="t">
            <a:noAutofit/>
          </a:bodyPr>
          <a:lstStyle/>
          <a:p>
            <a:r>
              <a:rPr lang="en-US" sz="3600" b="1" spc="600" dirty="0">
                <a:latin typeface="Tempus Sans ITC" panose="04020404030D07020202" pitchFamily="82" charset="0"/>
                <a:cs typeface="Dubai" panose="020B0604020202020204" pitchFamily="34" charset="-78"/>
              </a:rPr>
              <a:t>3. JACOB’S SONS TAKE GENOCIDAL REVENGE &amp; </a:t>
            </a:r>
            <a:br>
              <a:rPr lang="en-US" sz="3600" b="1" spc="600" dirty="0">
                <a:latin typeface="Tempus Sans ITC" panose="04020404030D07020202" pitchFamily="82" charset="0"/>
                <a:cs typeface="Dubai" panose="020B0604020202020204" pitchFamily="34" charset="-78"/>
              </a:rPr>
            </a:br>
            <a:r>
              <a:rPr lang="en-US" sz="3600" b="1" spc="600" dirty="0">
                <a:latin typeface="Tempus Sans ITC" panose="04020404030D07020202" pitchFamily="82" charset="0"/>
                <a:cs typeface="Dubai" panose="020B0604020202020204" pitchFamily="34" charset="-78"/>
              </a:rPr>
              <a:t>RAISE A STINK.</a:t>
            </a:r>
            <a:br>
              <a:rPr lang="en-US" sz="3600" b="1" spc="600" dirty="0">
                <a:latin typeface="Tempus Sans ITC" panose="04020404030D07020202" pitchFamily="82" charset="0"/>
                <a:cs typeface="Dubai" panose="020B0604020202020204" pitchFamily="34" charset="-78"/>
              </a:rPr>
            </a:br>
            <a:br>
              <a:rPr lang="en-US" sz="3600" b="1" spc="600" dirty="0">
                <a:latin typeface="Tempus Sans ITC" panose="04020404030D07020202" pitchFamily="82" charset="0"/>
                <a:cs typeface="Dubai" panose="020B0604020202020204" pitchFamily="34" charset="-78"/>
              </a:rPr>
            </a:br>
            <a:r>
              <a:rPr lang="en-US" sz="3600" b="1" spc="600" dirty="0">
                <a:latin typeface="Tempus Sans ITC" panose="04020404030D07020202" pitchFamily="82" charset="0"/>
                <a:cs typeface="Dubai" panose="020B0604020202020204" pitchFamily="34" charset="-78"/>
              </a:rPr>
              <a:t>[GENESIS 34:26-31]</a:t>
            </a:r>
            <a:endParaRPr lang="en-US" sz="4000" b="1" spc="600" dirty="0">
              <a:latin typeface="Tempus Sans ITC" panose="04020404030D07020202" pitchFamily="82" charset="0"/>
            </a:endParaRPr>
          </a:p>
        </p:txBody>
      </p:sp>
      <p:sp>
        <p:nvSpPr>
          <p:cNvPr id="5" name="Title 1">
            <a:extLst>
              <a:ext uri="{FF2B5EF4-FFF2-40B4-BE49-F238E27FC236}">
                <a16:creationId xmlns:a16="http://schemas.microsoft.com/office/drawing/2014/main" id="{4CF31558-51F3-509A-1DC2-BE2120B0C11B}"/>
              </a:ext>
            </a:extLst>
          </p:cNvPr>
          <p:cNvSpPr txBox="1">
            <a:spLocks/>
          </p:cNvSpPr>
          <p:nvPr/>
        </p:nvSpPr>
        <p:spPr>
          <a:xfrm>
            <a:off x="5750843" y="3809999"/>
            <a:ext cx="5708075" cy="256453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800" b="1" spc="600" dirty="0">
                <a:latin typeface="Tempus Sans ITC" panose="04020404030D07020202" pitchFamily="82" charset="0"/>
                <a:cs typeface="Dubai" panose="020B0604020202020204" pitchFamily="34" charset="-78"/>
              </a:rPr>
            </a:br>
            <a:endParaRPr lang="en-US" sz="4800" b="1" spc="600" dirty="0">
              <a:latin typeface="Tempus Sans ITC" panose="04020404030D07020202" pitchFamily="82" charset="0"/>
            </a:endParaRPr>
          </a:p>
        </p:txBody>
      </p:sp>
    </p:spTree>
    <p:extLst>
      <p:ext uri="{BB962C8B-B14F-4D97-AF65-F5344CB8AC3E}">
        <p14:creationId xmlns:p14="http://schemas.microsoft.com/office/powerpoint/2010/main" val="2314023551"/>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2C6334C2-F73F-4B3B-A626-DD5F69DF6ED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389868" cy="6374535"/>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picture containing water, outdoor, sky&#10;&#10;Description generated with very high confidence">
            <a:extLst>
              <a:ext uri="{FF2B5EF4-FFF2-40B4-BE49-F238E27FC236}">
                <a16:creationId xmlns:a16="http://schemas.microsoft.com/office/drawing/2014/main" id="{4F43E2CA-EC86-4B87-967D-E09C0E245584}"/>
              </a:ext>
            </a:extLst>
          </p:cNvPr>
          <p:cNvPicPr>
            <a:picLocks noChangeAspect="1"/>
          </p:cNvPicPr>
          <p:nvPr/>
        </p:nvPicPr>
        <p:blipFill rotWithShape="1">
          <a:blip r:embed="rId2">
            <a:extLst>
              <a:ext uri="{28A0092B-C50C-407E-A947-70E740481C1C}">
                <a14:useLocalDpi xmlns:a14="http://schemas.microsoft.com/office/drawing/2010/main" val="0"/>
              </a:ext>
            </a:extLst>
          </a:blip>
          <a:srcRect l="19604" r="17183"/>
          <a:stretch/>
        </p:blipFill>
        <p:spPr>
          <a:xfrm>
            <a:off x="20" y="10"/>
            <a:ext cx="5234499" cy="6210619"/>
          </a:xfrm>
          <a:custGeom>
            <a:avLst/>
            <a:gdLst>
              <a:gd name="connsiteX0" fmla="*/ 1082595 w 5234519"/>
              <a:gd name="connsiteY0" fmla="*/ 0 h 6210629"/>
              <a:gd name="connsiteX1" fmla="*/ 3027450 w 5234519"/>
              <a:gd name="connsiteY1" fmla="*/ 0 h 6210629"/>
              <a:gd name="connsiteX2" fmla="*/ 3291029 w 5234519"/>
              <a:gd name="connsiteY2" fmla="*/ 96471 h 6210629"/>
              <a:gd name="connsiteX3" fmla="*/ 5234519 w 5234519"/>
              <a:gd name="connsiteY3" fmla="*/ 3028517 h 6210629"/>
              <a:gd name="connsiteX4" fmla="*/ 2052407 w 5234519"/>
              <a:gd name="connsiteY4" fmla="*/ 6210629 h 6210629"/>
              <a:gd name="connsiteX5" fmla="*/ 28288 w 5234519"/>
              <a:gd name="connsiteY5" fmla="*/ 5483989 h 6210629"/>
              <a:gd name="connsiteX6" fmla="*/ 0 w 5234519"/>
              <a:gd name="connsiteY6" fmla="*/ 5458279 h 6210629"/>
              <a:gd name="connsiteX7" fmla="*/ 0 w 5234519"/>
              <a:gd name="connsiteY7" fmla="*/ 598754 h 6210629"/>
              <a:gd name="connsiteX8" fmla="*/ 28288 w 5234519"/>
              <a:gd name="connsiteY8" fmla="*/ 573044 h 6210629"/>
              <a:gd name="connsiteX9" fmla="*/ 958290 w 5234519"/>
              <a:gd name="connsiteY9" fmla="*/ 39494 h 6210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4519" h="6210629">
                <a:moveTo>
                  <a:pt x="1082595" y="0"/>
                </a:moveTo>
                <a:lnTo>
                  <a:pt x="3027450" y="0"/>
                </a:lnTo>
                <a:lnTo>
                  <a:pt x="3291029" y="96471"/>
                </a:lnTo>
                <a:cubicBezTo>
                  <a:pt x="4433137" y="579542"/>
                  <a:pt x="5234519" y="1710443"/>
                  <a:pt x="5234519" y="3028517"/>
                </a:cubicBezTo>
                <a:cubicBezTo>
                  <a:pt x="5234519" y="4785949"/>
                  <a:pt x="3809839" y="6210629"/>
                  <a:pt x="2052407" y="6210629"/>
                </a:cubicBezTo>
                <a:cubicBezTo>
                  <a:pt x="1283531" y="6210629"/>
                  <a:pt x="578345" y="5937936"/>
                  <a:pt x="28288" y="5483989"/>
                </a:cubicBezTo>
                <a:lnTo>
                  <a:pt x="0" y="5458279"/>
                </a:lnTo>
                <a:lnTo>
                  <a:pt x="0" y="598754"/>
                </a:lnTo>
                <a:lnTo>
                  <a:pt x="28288" y="573044"/>
                </a:lnTo>
                <a:cubicBezTo>
                  <a:pt x="303317" y="346070"/>
                  <a:pt x="617127" y="164410"/>
                  <a:pt x="958290" y="39494"/>
                </a:cubicBezTo>
                <a:close/>
              </a:path>
            </a:pathLst>
          </a:custGeom>
        </p:spPr>
      </p:pic>
      <p:sp>
        <p:nvSpPr>
          <p:cNvPr id="2" name="Title 1">
            <a:extLst>
              <a:ext uri="{FF2B5EF4-FFF2-40B4-BE49-F238E27FC236}">
                <a16:creationId xmlns:a16="http://schemas.microsoft.com/office/drawing/2014/main" id="{C7F68745-4AB7-4C60-812C-C4DCA3F396CF}"/>
              </a:ext>
            </a:extLst>
          </p:cNvPr>
          <p:cNvSpPr>
            <a:spLocks noGrp="1"/>
          </p:cNvSpPr>
          <p:nvPr>
            <p:ph type="ctrTitle"/>
          </p:nvPr>
        </p:nvSpPr>
        <p:spPr>
          <a:xfrm>
            <a:off x="5631543" y="1917476"/>
            <a:ext cx="6241142" cy="3023048"/>
          </a:xfrm>
        </p:spPr>
        <p:txBody>
          <a:bodyPr anchor="t">
            <a:normAutofit fontScale="90000"/>
          </a:bodyPr>
          <a:lstStyle/>
          <a:p>
            <a:r>
              <a:rPr lang="en-US" sz="3600" b="1" spc="600" dirty="0">
                <a:solidFill>
                  <a:srgbClr val="FFFF00"/>
                </a:solidFill>
                <a:latin typeface="Tempus Sans ITC" panose="04020404030D07020202" pitchFamily="82" charset="0"/>
                <a:cs typeface="Dubai" panose="020B0604020202020204" pitchFamily="34" charset="-78"/>
              </a:rPr>
              <a:t>IN THIS SIN-CURSED, MESSY, BROKEN WORLD – HOLD ON TO GOD’S PROMISE OF BLESSING &amp;</a:t>
            </a:r>
            <a:br>
              <a:rPr lang="en-US" sz="3600" b="1" spc="600" dirty="0">
                <a:solidFill>
                  <a:srgbClr val="FFFF00"/>
                </a:solidFill>
                <a:latin typeface="Tempus Sans ITC" panose="04020404030D07020202" pitchFamily="82" charset="0"/>
                <a:cs typeface="Dubai" panose="020B0604020202020204" pitchFamily="34" charset="-78"/>
              </a:rPr>
            </a:br>
            <a:r>
              <a:rPr lang="en-US" sz="3600" b="1" spc="600" dirty="0">
                <a:solidFill>
                  <a:srgbClr val="FFFF00"/>
                </a:solidFill>
                <a:latin typeface="Tempus Sans ITC" panose="04020404030D07020202" pitchFamily="82" charset="0"/>
                <a:cs typeface="Dubai" panose="020B0604020202020204" pitchFamily="34" charset="-78"/>
              </a:rPr>
              <a:t>DON’T STEAL GOD’S PREROGATIVE!</a:t>
            </a:r>
            <a:endParaRPr lang="en-US" sz="4400" b="1" spc="600" dirty="0">
              <a:latin typeface="Tempus Sans ITC" panose="04020404030D07020202" pitchFamily="82" charset="0"/>
              <a:cs typeface="Dubai" panose="020B0604020202020204" pitchFamily="34" charset="-78"/>
            </a:endParaRPr>
          </a:p>
        </p:txBody>
      </p:sp>
      <p:sp>
        <p:nvSpPr>
          <p:cNvPr id="5" name="Title 1">
            <a:extLst>
              <a:ext uri="{FF2B5EF4-FFF2-40B4-BE49-F238E27FC236}">
                <a16:creationId xmlns:a16="http://schemas.microsoft.com/office/drawing/2014/main" id="{4CF31558-51F3-509A-1DC2-BE2120B0C11B}"/>
              </a:ext>
            </a:extLst>
          </p:cNvPr>
          <p:cNvSpPr txBox="1">
            <a:spLocks/>
          </p:cNvSpPr>
          <p:nvPr/>
        </p:nvSpPr>
        <p:spPr>
          <a:xfrm>
            <a:off x="5750843" y="3809999"/>
            <a:ext cx="5708075" cy="2564535"/>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r>
              <a:rPr lang="en-US" sz="4800" b="1" spc="600" dirty="0">
                <a:latin typeface="Tempus Sans ITC" panose="04020404030D07020202" pitchFamily="82" charset="0"/>
                <a:cs typeface="Dubai" panose="020B0604020202020204" pitchFamily="34" charset="-78"/>
              </a:rPr>
            </a:br>
            <a:endParaRPr lang="en-US" sz="4800" b="1" spc="600" dirty="0">
              <a:latin typeface="Tempus Sans ITC" panose="04020404030D07020202" pitchFamily="82" charset="0"/>
            </a:endParaRPr>
          </a:p>
        </p:txBody>
      </p:sp>
    </p:spTree>
    <p:extLst>
      <p:ext uri="{BB962C8B-B14F-4D97-AF65-F5344CB8AC3E}">
        <p14:creationId xmlns:p14="http://schemas.microsoft.com/office/powerpoint/2010/main" val="180519966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69928</TotalTime>
  <Words>235</Words>
  <Application>Microsoft Office PowerPoint</Application>
  <PresentationFormat>Widescreen</PresentationFormat>
  <Paragraphs>20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Tempus Sans ITC</vt:lpstr>
      <vt:lpstr>Office Theme</vt:lpstr>
      <vt:lpstr>SONS OF PROMISE LEARNING FROM THE JOURNEY OF ISAAC &amp; JACOB  GENESIS 25-36</vt:lpstr>
      <vt:lpstr> GENESIS 34</vt:lpstr>
      <vt:lpstr>SIN MAKES LIFE A HOPELESS MESS – YET HOPE FOR THE HEALING YOU NEED IS FOUND IN THE PROMISE OF GOD’S PRESENCE. </vt:lpstr>
      <vt:lpstr>WHAT  DOES  GOD  WANT?</vt:lpstr>
      <vt:lpstr>JABBOK RIVER</vt:lpstr>
      <vt:lpstr>1. JACOB’S DAUGHTER GETS RAPED &amp;  THEN A PAGAN MARRIAGE PROPOSAL  [GENESIS 34:1-7]</vt:lpstr>
      <vt:lpstr>2. JACOB’S SONS MAKE A TREACHEROUS MARRIAGE ARRANGEMENT WITH THE PAGAN PRINCE.  [GENESIS 34:8-25]</vt:lpstr>
      <vt:lpstr>3. JACOB’S SONS TAKE GENOCIDAL REVENGE &amp;  RAISE A STINK.  [GENESIS 34:26-31]</vt:lpstr>
      <vt:lpstr>IN THIS SIN-CURSED, MESSY, BROKEN WORLD – HOLD ON TO GOD’S PROMISE OF BLESSING &amp; DON’T STEAL GOD’S PREROGATIVE!</vt:lpstr>
      <vt:lpstr>LET’S GET BACK TO OUR BROTHER’S LOVE!</vt:lpstr>
      <vt:lpstr>For God, who said,  “Let light shine out of darkness,” has shone in our hearts to give the light of the knowledge of the glory of God in the face of Jesus Christ.  But we have this treasure in jars of clay, to show that the surpassing power belongs to God  and not to us.   (2 Corinthians 4:6-7)</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ABRAHAM Faith</dc:title>
  <dc:creator>Scott Mikel</dc:creator>
  <cp:lastModifiedBy>Philip Ingland</cp:lastModifiedBy>
  <cp:revision>35</cp:revision>
  <dcterms:created xsi:type="dcterms:W3CDTF">2018-03-27T17:12:22Z</dcterms:created>
  <dcterms:modified xsi:type="dcterms:W3CDTF">2023-08-13T13:31:15Z</dcterms:modified>
</cp:coreProperties>
</file>