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32" r:id="rId5"/>
    <p:sldId id="333" r:id="rId6"/>
    <p:sldId id="358" r:id="rId7"/>
    <p:sldId id="389" r:id="rId8"/>
    <p:sldId id="379" r:id="rId9"/>
    <p:sldId id="390" r:id="rId10"/>
    <p:sldId id="391" r:id="rId11"/>
    <p:sldId id="392" r:id="rId12"/>
    <p:sldId id="393" r:id="rId13"/>
    <p:sldId id="394" r:id="rId14"/>
    <p:sldId id="395" r:id="rId15"/>
    <p:sldId id="397" r:id="rId16"/>
    <p:sldId id="396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86" d="100"/>
          <a:sy n="86" d="100"/>
        </p:scale>
        <p:origin x="564" y="90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61B5B0-0F3F-4574-AC4A-4D715ADD4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0A1CE-6ACE-4ED5-A8B3-171E65297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9B17-A37A-42C9-8030-9CDA9FD7470F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8E9B5-B968-4629-B4B4-F2F9B488BA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0D94-2D20-439D-B7D0-A1C2405FFD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B9B7-785A-4976-B902-CA7EFE182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9487-3076-4D15-80FF-6284DC1263E4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5702-C22C-4453-948F-F1BC33F66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A1732B-C8F7-496B-B4AB-6659528C6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5" y="-1"/>
            <a:ext cx="12190475" cy="6872401"/>
          </a:xfrm>
          <a:custGeom>
            <a:avLst/>
            <a:gdLst>
              <a:gd name="connsiteX0" fmla="*/ 0 w 12190475"/>
              <a:gd name="connsiteY0" fmla="*/ 1 h 6872401"/>
              <a:gd name="connsiteX1" fmla="*/ 882143 w 12190475"/>
              <a:gd name="connsiteY1" fmla="*/ 1 h 6872401"/>
              <a:gd name="connsiteX2" fmla="*/ 882143 w 12190475"/>
              <a:gd name="connsiteY2" fmla="*/ 6858001 h 6872401"/>
              <a:gd name="connsiteX3" fmla="*/ 0 w 12190475"/>
              <a:gd name="connsiteY3" fmla="*/ 6858001 h 6872401"/>
              <a:gd name="connsiteX4" fmla="*/ 914779 w 12190475"/>
              <a:gd name="connsiteY4" fmla="*/ 0 h 6872401"/>
              <a:gd name="connsiteX5" fmla="*/ 12187424 w 12190475"/>
              <a:gd name="connsiteY5" fmla="*/ 0 h 6872401"/>
              <a:gd name="connsiteX6" fmla="*/ 12187424 w 12190475"/>
              <a:gd name="connsiteY6" fmla="*/ 4010026 h 6872401"/>
              <a:gd name="connsiteX7" fmla="*/ 12188888 w 12190475"/>
              <a:gd name="connsiteY7" fmla="*/ 4010026 h 6872401"/>
              <a:gd name="connsiteX8" fmla="*/ 12188888 w 12190475"/>
              <a:gd name="connsiteY8" fmla="*/ 4796346 h 6872401"/>
              <a:gd name="connsiteX9" fmla="*/ 12190475 w 12190475"/>
              <a:gd name="connsiteY9" fmla="*/ 4796346 h 6872401"/>
              <a:gd name="connsiteX10" fmla="*/ 12190475 w 12190475"/>
              <a:gd name="connsiteY10" fmla="*/ 6872401 h 6872401"/>
              <a:gd name="connsiteX11" fmla="*/ 908622 w 12190475"/>
              <a:gd name="connsiteY11" fmla="*/ 6872401 h 6872401"/>
              <a:gd name="connsiteX12" fmla="*/ 908622 w 12190475"/>
              <a:gd name="connsiteY12" fmla="*/ 4796346 h 6872401"/>
              <a:gd name="connsiteX13" fmla="*/ 4530441 w 12190475"/>
              <a:gd name="connsiteY13" fmla="*/ 4796346 h 6872401"/>
              <a:gd name="connsiteX14" fmla="*/ 4530441 w 12190475"/>
              <a:gd name="connsiteY14" fmla="*/ 4772181 h 6872401"/>
              <a:gd name="connsiteX15" fmla="*/ 914779 w 12190475"/>
              <a:gd name="connsiteY15" fmla="*/ 4772181 h 68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475" h="6872401">
                <a:moveTo>
                  <a:pt x="0" y="1"/>
                </a:moveTo>
                <a:lnTo>
                  <a:pt x="882143" y="1"/>
                </a:lnTo>
                <a:lnTo>
                  <a:pt x="882143" y="6858001"/>
                </a:lnTo>
                <a:lnTo>
                  <a:pt x="0" y="6858001"/>
                </a:lnTo>
                <a:close/>
                <a:moveTo>
                  <a:pt x="914779" y="0"/>
                </a:moveTo>
                <a:lnTo>
                  <a:pt x="12187424" y="0"/>
                </a:lnTo>
                <a:lnTo>
                  <a:pt x="12187424" y="4010026"/>
                </a:lnTo>
                <a:lnTo>
                  <a:pt x="12188888" y="4010026"/>
                </a:lnTo>
                <a:lnTo>
                  <a:pt x="12188888" y="4796346"/>
                </a:lnTo>
                <a:lnTo>
                  <a:pt x="12190475" y="4796346"/>
                </a:lnTo>
                <a:lnTo>
                  <a:pt x="12190475" y="6872401"/>
                </a:lnTo>
                <a:lnTo>
                  <a:pt x="908622" y="6872401"/>
                </a:lnTo>
                <a:lnTo>
                  <a:pt x="908622" y="4796346"/>
                </a:lnTo>
                <a:lnTo>
                  <a:pt x="4530441" y="4796346"/>
                </a:lnTo>
                <a:lnTo>
                  <a:pt x="4530441" y="4772181"/>
                </a:lnTo>
                <a:lnTo>
                  <a:pt x="914779" y="477218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  <a:solidFill>
            <a:schemeClr val="tx1">
              <a:alpha val="40000"/>
            </a:schemeClr>
          </a:solidFill>
        </p:spPr>
        <p:txBody>
          <a:bodyPr tIns="320040" anchor="t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  <a:solidFill>
            <a:schemeClr val="tx1">
              <a:alpha val="40000"/>
            </a:schemeClr>
          </a:solidFill>
        </p:spPr>
        <p:txBody>
          <a:bodyPr tIns="365760">
            <a:normAutofit/>
          </a:bodyPr>
          <a:lstStyle>
            <a:lvl1pPr marL="36576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879B96-0338-4E65-BB51-C23BF060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5CD497-6186-406A-B1EF-7A2024CA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6" y="4780453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904603-E089-46F5-87D5-E0983BA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7" y="-7203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1229" y="1782751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1229" y="249712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AC7104-83A4-4778-B422-65C32938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661" y="1792224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D9010FA-B494-44F4-87EE-F9AA522626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661" y="250545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957999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EB13C5-C98D-4847-ABF3-6D98B8E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>
            <a:normAutofit/>
          </a:bodyPr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>
                <a:latin typeface="+mn-lt"/>
              </a:rPr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>
                <a:latin typeface="+mn-lt"/>
              </a:rPr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0094CF-2871-4DDF-AC40-0C19BEA25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A5715-1FF7-4E6E-AB26-D1D2AF4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3831" cy="2042149"/>
          </a:xfrm>
          <a:solidFill>
            <a:schemeClr val="tx2"/>
          </a:solidFill>
        </p:spPr>
        <p:txBody>
          <a:bodyPr anchor="ctr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D24DC0D-1282-4C4E-A478-FE21FA1D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5" y="2246049"/>
            <a:ext cx="3457572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9AF83-EAB4-45B3-88E0-7E887F1A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66021" y="-1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CB34A0-36A4-44C8-86AA-7340C390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D662CC8-6EC6-4BA7-A49C-0790C1FC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0B371-E7CE-4F58-B890-3DB2437A8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036" y="-3175"/>
            <a:ext cx="7827264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8DFA1B0-2A4F-4E75-8793-C9EF0A48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0703DF-A59D-404B-9F97-4E033590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6B571D-4F8A-4FD9-B1CD-0EE888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56296-1077-490F-AD3B-51C42732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FAA7E-0E06-4760-8C38-061DBED558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E08D24-2048-4277-B952-4B912357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13" y="441325"/>
            <a:ext cx="7381875" cy="3644968"/>
          </a:xfrm>
        </p:spPr>
        <p:txBody>
          <a:bodyPr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B3931E3-625E-49D6-BB15-6E087FE9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13" y="4101151"/>
            <a:ext cx="7381875" cy="1415405"/>
          </a:xfrm>
        </p:spPr>
        <p:txBody>
          <a:bodyPr wrap="square" anchor="t" anchorCtr="0">
            <a:normAutofit/>
          </a:bodyPr>
          <a:lstStyle/>
          <a:p>
            <a:r>
              <a:rPr lang="en-US">
                <a:solidFill>
                  <a:schemeClr val="bg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bg2">
                  <a:alpha val="5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1B96-BE90-48B8-837A-BA518651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53D12F-8664-4647-AA6A-5D31AC1D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0486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03579-0A2C-4B0E-9C2F-BF2EAF07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C2D112-ED36-4DBC-99F9-A146334E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8360D-6CEB-460F-AEDB-911ED68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9C198C-9BE5-4543-BA4B-A93E96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DAF32CB-8FFB-4915-83CF-FE97010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A3A1D3-45B1-4A98-AC1C-57B1DE8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  <a:solidFill>
            <a:schemeClr val="tx2"/>
          </a:solidFill>
        </p:spPr>
        <p:txBody>
          <a:bodyPr bIns="274320" anchor="b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0931AC-C857-4060-AA10-476957E8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35884A-AA66-4463-BED7-15E9AEA6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79C15E-DBE3-4BE1-9DEF-097D72F5D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1900" y="0"/>
            <a:ext cx="0" cy="59499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23E7A8-4D91-4B68-BDD5-2E7205132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51950" y="6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929F-E748-4AF3-8F29-53A0B503E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416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92E4A71-59E7-43D2-9C35-933F0EF9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2640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4C5608B-94D9-4652-82FC-8E4A66A06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2BE82A7-308B-45B6-B346-DE80B911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C932E5-9185-4410-8B73-15E1C607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164CB9-B909-4569-A391-D7B71BBD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80D43-C879-4F29-89E9-131AC312B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7FE99B5-F65C-4745-A461-3E0398E73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064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5313305-BF3D-47B8-9C96-BA1E4B221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128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CF5210DE-2656-46FD-9659-FBE2EA902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192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5599FA-2D95-4346-BF72-8C35B45E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ED7AD8D-13BC-4A8A-926F-CC2309EE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062000"/>
            <a:ext cx="11306175" cy="16827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5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5AE084-1046-4FF4-A202-DCE2D097BC64}"/>
              </a:ext>
            </a:extLst>
          </p:cNvPr>
          <p:cNvCxnSpPr>
            <a:cxnSpLocks/>
          </p:cNvCxnSpPr>
          <p:nvPr userDrawn="1"/>
        </p:nvCxnSpPr>
        <p:spPr>
          <a:xfrm>
            <a:off x="3043301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07847E-010F-4BE3-B738-ECBA669A2634}"/>
              </a:ext>
            </a:extLst>
          </p:cNvPr>
          <p:cNvCxnSpPr>
            <a:cxnSpLocks/>
          </p:cNvCxnSpPr>
          <p:nvPr userDrawn="1"/>
        </p:nvCxnSpPr>
        <p:spPr>
          <a:xfrm>
            <a:off x="6095365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4192BD-AC1C-40F7-82A6-5F179AFED3C6}"/>
              </a:ext>
            </a:extLst>
          </p:cNvPr>
          <p:cNvCxnSpPr>
            <a:cxnSpLocks/>
          </p:cNvCxnSpPr>
          <p:nvPr userDrawn="1"/>
        </p:nvCxnSpPr>
        <p:spPr>
          <a:xfrm>
            <a:off x="9148064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50313B-4954-4B52-A004-697EBA8F63C0}"/>
              </a:ext>
            </a:extLst>
          </p:cNvPr>
          <p:cNvCxnSpPr>
            <a:cxnSpLocks/>
          </p:cNvCxnSpPr>
          <p:nvPr userDrawn="1"/>
        </p:nvCxnSpPr>
        <p:spPr>
          <a:xfrm>
            <a:off x="0" y="320230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76BCEF-CD05-4B98-AB47-9A229AB73667}"/>
              </a:ext>
            </a:extLst>
          </p:cNvPr>
          <p:cNvCxnSpPr>
            <a:cxnSpLocks/>
          </p:cNvCxnSpPr>
          <p:nvPr userDrawn="1"/>
        </p:nvCxnSpPr>
        <p:spPr>
          <a:xfrm>
            <a:off x="0" y="595863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450242-4754-4408-A5DC-4D4430462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4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14400 w 12192000"/>
              <a:gd name="connsiteY3" fmla="*/ 6858000 h 6858000"/>
              <a:gd name="connsiteX4" fmla="*/ 0 w 12192000"/>
              <a:gd name="connsiteY4" fmla="*/ 0 h 6858000"/>
              <a:gd name="connsiteX5" fmla="*/ 877824 w 12192000"/>
              <a:gd name="connsiteY5" fmla="*/ 0 h 6858000"/>
              <a:gd name="connsiteX6" fmla="*/ 877824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14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14400" y="6858000"/>
                </a:lnTo>
                <a:close/>
                <a:moveTo>
                  <a:pt x="0" y="0"/>
                </a:moveTo>
                <a:lnTo>
                  <a:pt x="877824" y="0"/>
                </a:lnTo>
                <a:lnTo>
                  <a:pt x="877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37762E-A215-4366-9C05-333C5863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999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2869360" cy="4749973"/>
          </a:xfrm>
          <a:noFill/>
        </p:spPr>
        <p:txBody>
          <a:bodyPr tIns="320040" anchor="ctr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4912534"/>
            <a:ext cx="3611662" cy="1945466"/>
          </a:xfrm>
          <a:noFill/>
        </p:spPr>
        <p:txBody>
          <a:bodyPr tIns="365760">
            <a:normAutofit/>
          </a:bodyPr>
          <a:lstStyle>
            <a:lvl1pPr marL="45720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9D35D3-D14B-4B07-BDBD-91A5AC3A0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44168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ABBBB8-A467-4BC1-B67B-84F2CE43A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168" y="4776723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87AC28-444C-4196-9E47-A4EF896A23C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44168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294C3D0-06EC-44FE-B004-772B2B4AD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792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90A362-5B2F-42A1-9C37-B7A2C1DB5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50792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B5E1E4-F9B1-48B7-99FD-CF1FB5D1CE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50792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52B3635E-2CD2-4789-B716-0726983B98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66560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81C480-45F8-4827-9037-7539C3EB8AE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6560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C234DF-E3C1-404B-AB97-2C7A46E4B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66560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9F5C4372-9497-41A1-B420-2B0107C0AF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184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8F45840-878E-43B2-A803-74771B0806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73184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CB5A8C9-D514-49FE-8865-6B145CE414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73184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3" y="1825625"/>
            <a:ext cx="10515600" cy="4351338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02FFF2-554C-4459-9BBD-7D0ADE8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200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71" r:id="rId4"/>
    <p:sldLayoutId id="2147483650" r:id="rId5"/>
    <p:sldLayoutId id="2147483676" r:id="rId6"/>
    <p:sldLayoutId id="2147483654" r:id="rId7"/>
    <p:sldLayoutId id="2147483677" r:id="rId8"/>
    <p:sldLayoutId id="2147483653" r:id="rId9"/>
    <p:sldLayoutId id="2147483667" r:id="rId10"/>
    <p:sldLayoutId id="2147483674" r:id="rId11"/>
    <p:sldLayoutId id="2147483655" r:id="rId12"/>
    <p:sldLayoutId id="2147483662" r:id="rId13"/>
    <p:sldLayoutId id="2147483668" r:id="rId14"/>
    <p:sldLayoutId id="2147483649" r:id="rId15"/>
    <p:sldLayoutId id="2147483651" r:id="rId16"/>
    <p:sldLayoutId id="2147483652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360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855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3122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17694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4787654"/>
            <a:ext cx="4576242" cy="2070345"/>
          </a:xfrm>
        </p:spPr>
        <p:txBody>
          <a:bodyPr>
            <a:normAutofit/>
          </a:bodyPr>
          <a:lstStyle/>
          <a:p>
            <a:r>
              <a:rPr lang="en-US" sz="2400" b="1" dirty="0"/>
              <a:t>Faith Bible Church</a:t>
            </a:r>
          </a:p>
          <a:p>
            <a:r>
              <a:rPr lang="en-US" sz="2400" dirty="0"/>
              <a:t>12.17.23</a:t>
            </a:r>
          </a:p>
        </p:txBody>
      </p:sp>
    </p:spTree>
    <p:extLst>
      <p:ext uri="{BB962C8B-B14F-4D97-AF65-F5344CB8AC3E}">
        <p14:creationId xmlns:p14="http://schemas.microsoft.com/office/powerpoint/2010/main" val="112197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THE SCRIPTURE HAS </a:t>
            </a:r>
            <a:br>
              <a:rPr lang="en-US" sz="4000" b="1" dirty="0"/>
            </a:br>
            <a:r>
              <a:rPr lang="en-US" sz="4000" b="1" dirty="0">
                <a:solidFill>
                  <a:schemeClr val="accent1"/>
                </a:solidFill>
              </a:rPr>
              <a:t>SPECIFIC USEFULNESS. </a:t>
            </a:r>
            <a:br>
              <a:rPr lang="en-US" sz="3600" b="1" dirty="0">
                <a:solidFill>
                  <a:schemeClr val="accent1"/>
                </a:solidFill>
              </a:rPr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“…and profitable…” (v. 16)</a:t>
            </a:r>
          </a:p>
          <a:p>
            <a:r>
              <a:rPr lang="en-US" sz="4100" b="1" dirty="0"/>
              <a:t>“for teaching (doctrine)…”  </a:t>
            </a:r>
          </a:p>
          <a:p>
            <a:r>
              <a:rPr lang="en-US" sz="4100" b="1" dirty="0"/>
              <a:t>“for reproof (rebuking)…”</a:t>
            </a:r>
          </a:p>
          <a:p>
            <a:r>
              <a:rPr lang="en-US" sz="4100" b="1" dirty="0">
                <a:solidFill>
                  <a:schemeClr val="accent1"/>
                </a:solidFill>
              </a:rPr>
              <a:t>“for correction...”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4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THE SCRIPTURE HAS </a:t>
            </a:r>
            <a:br>
              <a:rPr lang="en-US" sz="4000" b="1" dirty="0"/>
            </a:br>
            <a:r>
              <a:rPr lang="en-US" sz="4000" b="1" dirty="0">
                <a:solidFill>
                  <a:schemeClr val="accent1"/>
                </a:solidFill>
              </a:rPr>
              <a:t>SPECIFIC USEFULNESS. </a:t>
            </a:r>
            <a:br>
              <a:rPr lang="en-US" sz="3600" b="1" dirty="0">
                <a:solidFill>
                  <a:schemeClr val="accent1"/>
                </a:solidFill>
              </a:rPr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“…and profitable…” (v. 16)</a:t>
            </a:r>
          </a:p>
          <a:p>
            <a:r>
              <a:rPr lang="en-US" sz="4100" b="1" dirty="0"/>
              <a:t>“for teaching (doctrine)…”  </a:t>
            </a:r>
          </a:p>
          <a:p>
            <a:r>
              <a:rPr lang="en-US" sz="4100" b="1" dirty="0"/>
              <a:t>“for reproof (rebuking)…”</a:t>
            </a:r>
          </a:p>
          <a:p>
            <a:r>
              <a:rPr lang="en-US" sz="4100" b="1" dirty="0"/>
              <a:t>“for correction...”</a:t>
            </a:r>
          </a:p>
          <a:p>
            <a:r>
              <a:rPr lang="en-US" sz="4100" b="1" dirty="0">
                <a:solidFill>
                  <a:schemeClr val="accent1"/>
                </a:solidFill>
              </a:rPr>
              <a:t>“...for training in righteousness.”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9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3. THE SCRIPTURE HAS </a:t>
            </a:r>
            <a:r>
              <a:rPr lang="en-US" sz="4000" b="1" dirty="0">
                <a:solidFill>
                  <a:schemeClr val="accent1"/>
                </a:solidFill>
              </a:rPr>
              <a:t>SUFFICIENT PURPOSE.</a:t>
            </a:r>
            <a:br>
              <a:rPr lang="en-US" sz="3600" b="1" dirty="0">
                <a:solidFill>
                  <a:schemeClr val="accent1"/>
                </a:solidFill>
              </a:rPr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“...that the man of God may be competent, equipped for every good work.” (v. 17)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2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381875" cy="5045604"/>
          </a:xfrm>
        </p:spPr>
        <p:txBody>
          <a:bodyPr>
            <a:normAutofit/>
          </a:bodyPr>
          <a:lstStyle/>
          <a:p>
            <a:r>
              <a:rPr lang="en-US" sz="3200" b="1" dirty="0"/>
              <a:t>YOU WILL </a:t>
            </a:r>
            <a:r>
              <a:rPr lang="en-US" sz="3200" b="1" dirty="0">
                <a:solidFill>
                  <a:schemeClr val="accent1"/>
                </a:solidFill>
              </a:rPr>
              <a:t>NEVER REGRET </a:t>
            </a:r>
            <a:r>
              <a:rPr lang="en-US" sz="3200" b="1" dirty="0"/>
              <a:t>EMBRACING ALL OF SCRIPTURE WITH ALL OF YOUR LIFE! 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YOU’LL </a:t>
            </a:r>
            <a:r>
              <a:rPr lang="en-US" sz="3200" b="1" dirty="0">
                <a:solidFill>
                  <a:schemeClr val="accent1"/>
                </a:solidFill>
              </a:rPr>
              <a:t>BE GLAD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/>
              <a:t>FOR ALL ETERNITY WITH GOD!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6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2658794"/>
            <a:ext cx="4576242" cy="4199205"/>
          </a:xfrm>
        </p:spPr>
        <p:txBody>
          <a:bodyPr>
            <a:normAutofit/>
          </a:bodyPr>
          <a:lstStyle/>
          <a:p>
            <a:r>
              <a:rPr lang="en-US" sz="2800" dirty="0"/>
              <a:t>2 TIMOTHY 1:14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“By the Holy Spirit who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dwells within us, 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guard the good deposit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entrusted to you.”</a:t>
            </a:r>
          </a:p>
        </p:txBody>
      </p:sp>
    </p:spTree>
    <p:extLst>
      <p:ext uri="{BB962C8B-B14F-4D97-AF65-F5344CB8AC3E}">
        <p14:creationId xmlns:p14="http://schemas.microsoft.com/office/powerpoint/2010/main" val="39295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93C5AE-14C9-4083-952B-2F7867A8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" b="15407"/>
          <a:stretch/>
        </p:blipFill>
        <p:spPr>
          <a:xfrm>
            <a:off x="-1" y="10"/>
            <a:ext cx="12191999" cy="6857988"/>
          </a:xfrm>
          <a:custGeom>
            <a:avLst/>
            <a:gdLst/>
            <a:ahLst/>
            <a:cxnLst/>
            <a:rect l="l" t="t" r="r" b="b"/>
            <a:pathLst>
              <a:path w="3900486" h="5957989">
                <a:moveTo>
                  <a:pt x="0" y="0"/>
                </a:moveTo>
                <a:lnTo>
                  <a:pt x="3900486" y="0"/>
                </a:lnTo>
                <a:lnTo>
                  <a:pt x="3900486" y="5957989"/>
                </a:lnTo>
                <a:lnTo>
                  <a:pt x="0" y="5957989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1E53E3-6117-4D1E-95A1-7EFBC4AD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824787" y="-958"/>
            <a:ext cx="4367213" cy="595090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297" y="384175"/>
            <a:ext cx="4012433" cy="255587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r"/>
            <a:r>
              <a:rPr lang="en-US" sz="4000" b="1" dirty="0"/>
              <a:t>“THE MOST PROFITABLE WORD”</a:t>
            </a:r>
            <a:endParaRPr 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0297" y="3062399"/>
            <a:ext cx="4012429" cy="2511308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algn="r">
              <a:lnSpc>
                <a:spcPct val="104000"/>
              </a:lnSpc>
            </a:pPr>
            <a:r>
              <a:rPr lang="en-US" sz="3200" b="1" dirty="0">
                <a:solidFill>
                  <a:schemeClr val="bg2">
                    <a:alpha val="55000"/>
                  </a:schemeClr>
                </a:solidFill>
                <a:latin typeface="+mj-lt"/>
              </a:rPr>
              <a:t>2 TIMOTHY 3:16-17</a:t>
            </a:r>
            <a:endParaRPr lang="en-US" sz="2400" b="1" dirty="0">
              <a:solidFill>
                <a:schemeClr val="bg2">
                  <a:alpha val="55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EA0EB-BC6B-421E-AEE4-7EA32C09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F3C8EB-1217-4C14-80B7-0EFF5607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68D2B-1DF6-4B11-A395-998ACC42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4787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1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245660"/>
            <a:ext cx="7381875" cy="5524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3300" dirty="0"/>
              <a:t>16 All Scripture is breathed out by God and profitable for teaching, </a:t>
            </a:r>
          </a:p>
          <a:p>
            <a:r>
              <a:rPr lang="en-US" sz="3300" dirty="0"/>
              <a:t>for reproof, for correction, </a:t>
            </a:r>
          </a:p>
          <a:p>
            <a:r>
              <a:rPr lang="en-US" sz="3300" dirty="0"/>
              <a:t>and for training in righteousness, </a:t>
            </a:r>
          </a:p>
          <a:p>
            <a:r>
              <a:rPr lang="en-US" sz="3300" dirty="0"/>
              <a:t>17 that the man of God may be complete, equipped for every </a:t>
            </a:r>
          </a:p>
          <a:p>
            <a:r>
              <a:rPr lang="en-US" sz="3300" dirty="0"/>
              <a:t>good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93C5AE-14C9-4083-952B-2F7867A8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" b="15407"/>
          <a:stretch/>
        </p:blipFill>
        <p:spPr>
          <a:xfrm>
            <a:off x="-1" y="10"/>
            <a:ext cx="12191999" cy="6857988"/>
          </a:xfrm>
          <a:custGeom>
            <a:avLst/>
            <a:gdLst/>
            <a:ahLst/>
            <a:cxnLst/>
            <a:rect l="l" t="t" r="r" b="b"/>
            <a:pathLst>
              <a:path w="3900486" h="5957989">
                <a:moveTo>
                  <a:pt x="0" y="0"/>
                </a:moveTo>
                <a:lnTo>
                  <a:pt x="3900486" y="0"/>
                </a:lnTo>
                <a:lnTo>
                  <a:pt x="3900486" y="5957989"/>
                </a:lnTo>
                <a:lnTo>
                  <a:pt x="0" y="5957989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1E53E3-6117-4D1E-95A1-7EFBC4AD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824787" y="-958"/>
            <a:ext cx="4367213" cy="595090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297" y="384175"/>
            <a:ext cx="4012433" cy="255587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r"/>
            <a:r>
              <a:rPr lang="en-US" sz="4000" b="1" dirty="0"/>
              <a:t>“THE MOST PROFITABLE WORD”</a:t>
            </a:r>
            <a:endParaRPr 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0297" y="3062399"/>
            <a:ext cx="4012429" cy="2511308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algn="r">
              <a:lnSpc>
                <a:spcPct val="104000"/>
              </a:lnSpc>
            </a:pPr>
            <a:r>
              <a:rPr lang="en-US" sz="3200" b="1" dirty="0">
                <a:solidFill>
                  <a:schemeClr val="bg2">
                    <a:alpha val="55000"/>
                  </a:schemeClr>
                </a:solidFill>
                <a:latin typeface="+mj-lt"/>
              </a:rPr>
              <a:t>2 TIMOTHY 3:16-17</a:t>
            </a:r>
            <a:endParaRPr lang="en-US" sz="2400" b="1" dirty="0">
              <a:solidFill>
                <a:schemeClr val="bg2">
                  <a:alpha val="55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EA0EB-BC6B-421E-AEE4-7EA32C09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F3C8EB-1217-4C14-80B7-0EFF5607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68D2B-1DF6-4B11-A395-998ACC42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4787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66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1. THE SCRIPTURE HAS A </a:t>
            </a:r>
            <a:br>
              <a:rPr lang="en-US" sz="4000" b="1" dirty="0"/>
            </a:br>
            <a:r>
              <a:rPr lang="en-US" sz="4000" b="1" dirty="0">
                <a:solidFill>
                  <a:schemeClr val="accent1"/>
                </a:solidFill>
              </a:rPr>
              <a:t>DIVINE ORIGIN. 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“All Scripture </a:t>
            </a:r>
          </a:p>
          <a:p>
            <a:r>
              <a:rPr lang="en-US" sz="4100" b="1" dirty="0"/>
              <a:t>is breathed out by God...” (v. 16) 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1. THE SCRIPTURE HAS A </a:t>
            </a:r>
            <a:br>
              <a:rPr lang="en-US" sz="4000" b="1" dirty="0"/>
            </a:br>
            <a:r>
              <a:rPr lang="en-US" sz="4000" b="1" dirty="0">
                <a:solidFill>
                  <a:schemeClr val="accent1"/>
                </a:solidFill>
              </a:rPr>
              <a:t>DIVINE ORIGIN. 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“God superintended the human authors so that using their own personalities, they composed and recorded </a:t>
            </a:r>
          </a:p>
          <a:p>
            <a:r>
              <a:rPr lang="en-US" sz="4100" b="1" dirty="0"/>
              <a:t>without error God’s revelation to mankind in the original autographs.” 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2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THE SCRIPTURE HAS </a:t>
            </a:r>
            <a:br>
              <a:rPr lang="en-US" sz="4000" b="1" dirty="0"/>
            </a:br>
            <a:r>
              <a:rPr lang="en-US" sz="4000" b="1" dirty="0">
                <a:solidFill>
                  <a:schemeClr val="accent1"/>
                </a:solidFill>
              </a:rPr>
              <a:t>SPECIFIC USEFULNESS. </a:t>
            </a:r>
            <a:br>
              <a:rPr lang="en-US" sz="3600" b="1" dirty="0">
                <a:solidFill>
                  <a:schemeClr val="accent1"/>
                </a:solidFill>
              </a:rPr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“…and profitable…” (v. 16) 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1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THE SCRIPTURE HAS </a:t>
            </a:r>
            <a:br>
              <a:rPr lang="en-US" sz="4000" b="1" dirty="0"/>
            </a:br>
            <a:r>
              <a:rPr lang="en-US" sz="4000" b="1" dirty="0">
                <a:solidFill>
                  <a:schemeClr val="accent1"/>
                </a:solidFill>
              </a:rPr>
              <a:t>SPECIFIC USEFULNESS. </a:t>
            </a:r>
            <a:br>
              <a:rPr lang="en-US" sz="3600" b="1" dirty="0">
                <a:solidFill>
                  <a:schemeClr val="accent1"/>
                </a:solidFill>
              </a:rPr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“…and profitable…” (v. 16)</a:t>
            </a:r>
          </a:p>
          <a:p>
            <a:r>
              <a:rPr lang="en-US" sz="4100" b="1" dirty="0">
                <a:solidFill>
                  <a:schemeClr val="accent1"/>
                </a:solidFill>
              </a:rPr>
              <a:t>“for teaching (doctrine)…”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8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THE SCRIPTURE HAS </a:t>
            </a:r>
            <a:br>
              <a:rPr lang="en-US" sz="4000" b="1" dirty="0"/>
            </a:br>
            <a:r>
              <a:rPr lang="en-US" sz="4000" b="1" dirty="0">
                <a:solidFill>
                  <a:schemeClr val="accent1"/>
                </a:solidFill>
              </a:rPr>
              <a:t>SPECIFIC USEFULNESS. </a:t>
            </a:r>
            <a:br>
              <a:rPr lang="en-US" sz="3600" b="1" dirty="0">
                <a:solidFill>
                  <a:schemeClr val="accent1"/>
                </a:solidFill>
              </a:rPr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3:16-17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“THE MOST PROFITABLE WORD”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8E297A-CF84-E629-7D1B-F80846D862EA}"/>
              </a:ext>
            </a:extLst>
          </p:cNvPr>
          <p:cNvSpPr txBox="1">
            <a:spLocks/>
          </p:cNvSpPr>
          <p:nvPr/>
        </p:nvSpPr>
        <p:spPr>
          <a:xfrm>
            <a:off x="442913" y="1947347"/>
            <a:ext cx="7790348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4100" b="1" dirty="0"/>
              <a:t>“…and profitable…” (v. 16)</a:t>
            </a:r>
          </a:p>
          <a:p>
            <a:r>
              <a:rPr lang="en-US" sz="4100" b="1" dirty="0"/>
              <a:t>“for teaching (doctrine)…”  </a:t>
            </a:r>
          </a:p>
          <a:p>
            <a:r>
              <a:rPr lang="en-US" sz="4100" b="1" dirty="0">
                <a:solidFill>
                  <a:schemeClr val="accent1"/>
                </a:solidFill>
              </a:rPr>
              <a:t>“for reproof (rebuking)…”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92380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931085-857D-42EE-BB55-098E5214A0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8400B-C437-4204-A453-9DEFE7A3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95DBB1-7409-45FB-83E1-90451666BE4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Lines design</Template>
  <TotalTime>25119</TotalTime>
  <Words>521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Neue Haas Grotesk Text Pro</vt:lpstr>
      <vt:lpstr>Wingdings 2</vt:lpstr>
      <vt:lpstr>LinesVTI</vt:lpstr>
      <vt:lpstr>2 TIMOTHY: MISSION- ENTRUSTED</vt:lpstr>
      <vt:lpstr>“THE MOST PROFITABLE WORD”</vt:lpstr>
      <vt:lpstr>PowerPoint Presentation</vt:lpstr>
      <vt:lpstr>“THE MOST PROFITABLE WORD”</vt:lpstr>
      <vt:lpstr>1. THE SCRIPTURE HAS A  DIVINE ORIGIN.    </vt:lpstr>
      <vt:lpstr>1. THE SCRIPTURE HAS A  DIVINE ORIGIN.    </vt:lpstr>
      <vt:lpstr>2. THE SCRIPTURE HAS  SPECIFIC USEFULNESS.    </vt:lpstr>
      <vt:lpstr>2. THE SCRIPTURE HAS  SPECIFIC USEFULNESS.    </vt:lpstr>
      <vt:lpstr>2. THE SCRIPTURE HAS  SPECIFIC USEFULNESS.    </vt:lpstr>
      <vt:lpstr>2. THE SCRIPTURE HAS  SPECIFIC USEFULNESS.    </vt:lpstr>
      <vt:lpstr>2. THE SCRIPTURE HAS  SPECIFIC USEFULNESS.    </vt:lpstr>
      <vt:lpstr>3. THE SCRIPTURE HAS SUFFICIENT PURPOSE.   </vt:lpstr>
      <vt:lpstr>YOU WILL NEVER REGRET EMBRACING ALL OF SCRIPTURE WITH ALL OF YOUR LIFE!   YOU’LL BE GLAD  FOR ALL ETERNITY WITH GOD!</vt:lpstr>
      <vt:lpstr>2 TIMOTHY: MISSION- ENTRUSTED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TIMOTHY: MISSION- ENTRUSTED</dc:title>
  <dc:creator>Scott Mikel</dc:creator>
  <cp:lastModifiedBy>Philip Ingland</cp:lastModifiedBy>
  <cp:revision>20</cp:revision>
  <dcterms:created xsi:type="dcterms:W3CDTF">2023-09-21T18:04:24Z</dcterms:created>
  <dcterms:modified xsi:type="dcterms:W3CDTF">2023-12-17T14:46:32Z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