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56" r:id="rId3"/>
    <p:sldId id="263" r:id="rId4"/>
    <p:sldId id="260" r:id="rId5"/>
    <p:sldId id="283" r:id="rId6"/>
    <p:sldId id="265" r:id="rId7"/>
    <p:sldId id="261" r:id="rId8"/>
    <p:sldId id="266" r:id="rId9"/>
    <p:sldId id="284" r:id="rId10"/>
    <p:sldId id="287" r:id="rId11"/>
    <p:sldId id="270" r:id="rId12"/>
    <p:sldId id="269" r:id="rId13"/>
    <p:sldId id="271" r:id="rId14"/>
    <p:sldId id="272" r:id="rId15"/>
    <p:sldId id="274" r:id="rId16"/>
    <p:sldId id="273" r:id="rId17"/>
    <p:sldId id="276" r:id="rId18"/>
    <p:sldId id="289" r:id="rId19"/>
    <p:sldId id="275" r:id="rId20"/>
    <p:sldId id="277" r:id="rId21"/>
    <p:sldId id="279"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0F70C0B-D284-4034-8513-3EEAAA018347}"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D7434-10A5-4903-B5F3-EFD68B6A51EE}" type="slidenum">
              <a:rPr lang="en-US" smtClean="0"/>
              <a:t>‹#›</a:t>
            </a:fld>
            <a:endParaRPr lang="en-US"/>
          </a:p>
        </p:txBody>
      </p:sp>
    </p:spTree>
    <p:extLst>
      <p:ext uri="{BB962C8B-B14F-4D97-AF65-F5344CB8AC3E}">
        <p14:creationId xmlns:p14="http://schemas.microsoft.com/office/powerpoint/2010/main" val="3986746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F70C0B-D284-4034-8513-3EEAAA018347}"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D7434-10A5-4903-B5F3-EFD68B6A51EE}" type="slidenum">
              <a:rPr lang="en-US" smtClean="0"/>
              <a:t>‹#›</a:t>
            </a:fld>
            <a:endParaRPr lang="en-US"/>
          </a:p>
        </p:txBody>
      </p:sp>
    </p:spTree>
    <p:extLst>
      <p:ext uri="{BB962C8B-B14F-4D97-AF65-F5344CB8AC3E}">
        <p14:creationId xmlns:p14="http://schemas.microsoft.com/office/powerpoint/2010/main" val="834224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F70C0B-D284-4034-8513-3EEAAA018347}"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D7434-10A5-4903-B5F3-EFD68B6A51EE}" type="slidenum">
              <a:rPr lang="en-US" smtClean="0"/>
              <a:t>‹#›</a:t>
            </a:fld>
            <a:endParaRPr lang="en-US"/>
          </a:p>
        </p:txBody>
      </p:sp>
    </p:spTree>
    <p:extLst>
      <p:ext uri="{BB962C8B-B14F-4D97-AF65-F5344CB8AC3E}">
        <p14:creationId xmlns:p14="http://schemas.microsoft.com/office/powerpoint/2010/main" val="4283710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F70C0B-D284-4034-8513-3EEAAA018347}"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D7434-10A5-4903-B5F3-EFD68B6A51EE}" type="slidenum">
              <a:rPr lang="en-US" smtClean="0"/>
              <a:t>‹#›</a:t>
            </a:fld>
            <a:endParaRPr lang="en-US"/>
          </a:p>
        </p:txBody>
      </p:sp>
    </p:spTree>
    <p:extLst>
      <p:ext uri="{BB962C8B-B14F-4D97-AF65-F5344CB8AC3E}">
        <p14:creationId xmlns:p14="http://schemas.microsoft.com/office/powerpoint/2010/main" val="4055286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F70C0B-D284-4034-8513-3EEAAA018347}"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D7434-10A5-4903-B5F3-EFD68B6A51EE}" type="slidenum">
              <a:rPr lang="en-US" smtClean="0"/>
              <a:t>‹#›</a:t>
            </a:fld>
            <a:endParaRPr lang="en-US"/>
          </a:p>
        </p:txBody>
      </p:sp>
    </p:spTree>
    <p:extLst>
      <p:ext uri="{BB962C8B-B14F-4D97-AF65-F5344CB8AC3E}">
        <p14:creationId xmlns:p14="http://schemas.microsoft.com/office/powerpoint/2010/main" val="1960423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0F70C0B-D284-4034-8513-3EEAAA018347}" type="datetimeFigureOut">
              <a:rPr lang="en-US" smtClean="0"/>
              <a:t>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CD7434-10A5-4903-B5F3-EFD68B6A51EE}" type="slidenum">
              <a:rPr lang="en-US" smtClean="0"/>
              <a:t>‹#›</a:t>
            </a:fld>
            <a:endParaRPr lang="en-US"/>
          </a:p>
        </p:txBody>
      </p:sp>
    </p:spTree>
    <p:extLst>
      <p:ext uri="{BB962C8B-B14F-4D97-AF65-F5344CB8AC3E}">
        <p14:creationId xmlns:p14="http://schemas.microsoft.com/office/powerpoint/2010/main" val="461788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0F70C0B-D284-4034-8513-3EEAAA018347}" type="datetimeFigureOut">
              <a:rPr lang="en-US" smtClean="0"/>
              <a:t>2/11/2024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CD7434-10A5-4903-B5F3-EFD68B6A51EE}" type="slidenum">
              <a:rPr lang="en-US" smtClean="0"/>
              <a:t>‹#›</a:t>
            </a:fld>
            <a:endParaRPr lang="en-US"/>
          </a:p>
        </p:txBody>
      </p:sp>
    </p:spTree>
    <p:extLst>
      <p:ext uri="{BB962C8B-B14F-4D97-AF65-F5344CB8AC3E}">
        <p14:creationId xmlns:p14="http://schemas.microsoft.com/office/powerpoint/2010/main" val="4077622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0F70C0B-D284-4034-8513-3EEAAA018347}" type="datetimeFigureOut">
              <a:rPr lang="en-US" smtClean="0"/>
              <a:t>2/11/2024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CD7434-10A5-4903-B5F3-EFD68B6A51EE}" type="slidenum">
              <a:rPr lang="en-US" smtClean="0"/>
              <a:t>‹#›</a:t>
            </a:fld>
            <a:endParaRPr lang="en-US"/>
          </a:p>
        </p:txBody>
      </p:sp>
    </p:spTree>
    <p:extLst>
      <p:ext uri="{BB962C8B-B14F-4D97-AF65-F5344CB8AC3E}">
        <p14:creationId xmlns:p14="http://schemas.microsoft.com/office/powerpoint/2010/main" val="2596864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F70C0B-D284-4034-8513-3EEAAA018347}" type="datetimeFigureOut">
              <a:rPr lang="en-US" smtClean="0"/>
              <a:t>2/11/2024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CD7434-10A5-4903-B5F3-EFD68B6A51EE}" type="slidenum">
              <a:rPr lang="en-US" smtClean="0"/>
              <a:t>‹#›</a:t>
            </a:fld>
            <a:endParaRPr lang="en-US"/>
          </a:p>
        </p:txBody>
      </p:sp>
    </p:spTree>
    <p:extLst>
      <p:ext uri="{BB962C8B-B14F-4D97-AF65-F5344CB8AC3E}">
        <p14:creationId xmlns:p14="http://schemas.microsoft.com/office/powerpoint/2010/main" val="3708758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F70C0B-D284-4034-8513-3EEAAA018347}" type="datetimeFigureOut">
              <a:rPr lang="en-US" smtClean="0"/>
              <a:t>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CD7434-10A5-4903-B5F3-EFD68B6A51EE}" type="slidenum">
              <a:rPr lang="en-US" smtClean="0"/>
              <a:t>‹#›</a:t>
            </a:fld>
            <a:endParaRPr lang="en-US"/>
          </a:p>
        </p:txBody>
      </p:sp>
    </p:spTree>
    <p:extLst>
      <p:ext uri="{BB962C8B-B14F-4D97-AF65-F5344CB8AC3E}">
        <p14:creationId xmlns:p14="http://schemas.microsoft.com/office/powerpoint/2010/main" val="428316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F70C0B-D284-4034-8513-3EEAAA018347}" type="datetimeFigureOut">
              <a:rPr lang="en-US" smtClean="0"/>
              <a:t>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CD7434-10A5-4903-B5F3-EFD68B6A51EE}" type="slidenum">
              <a:rPr lang="en-US" smtClean="0"/>
              <a:t>‹#›</a:t>
            </a:fld>
            <a:endParaRPr lang="en-US"/>
          </a:p>
        </p:txBody>
      </p:sp>
    </p:spTree>
    <p:extLst>
      <p:ext uri="{BB962C8B-B14F-4D97-AF65-F5344CB8AC3E}">
        <p14:creationId xmlns:p14="http://schemas.microsoft.com/office/powerpoint/2010/main" val="3136392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F70C0B-D284-4034-8513-3EEAAA018347}" type="datetimeFigureOut">
              <a:rPr lang="en-US" smtClean="0"/>
              <a:t>2/11/2024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CD7434-10A5-4903-B5F3-EFD68B6A51EE}" type="slidenum">
              <a:rPr lang="en-US" smtClean="0"/>
              <a:t>‹#›</a:t>
            </a:fld>
            <a:endParaRPr lang="en-US"/>
          </a:p>
        </p:txBody>
      </p:sp>
    </p:spTree>
    <p:extLst>
      <p:ext uri="{BB962C8B-B14F-4D97-AF65-F5344CB8AC3E}">
        <p14:creationId xmlns:p14="http://schemas.microsoft.com/office/powerpoint/2010/main" val="1841803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cottKellyMikel\AppData\Local\Temp\Temp1_HANDOVER PACKET.zip\HANDOVER PACKET\02_HOME GRAPHIC\NO CRACK\COLOR\WITH TEXT\HOTIZONTAL\HR_HOMEGRAPHIC_NOCRACK_WITHTEXT_HORIZONT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85800"/>
            <a:ext cx="9144000" cy="54864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3886200" y="4419600"/>
            <a:ext cx="4267200" cy="524797"/>
          </a:xfrm>
        </p:spPr>
        <p:txBody>
          <a:bodyPr>
            <a:noAutofit/>
          </a:bodyPr>
          <a:lstStyle/>
          <a:p>
            <a:pPr algn="l"/>
            <a:r>
              <a:rPr lang="en-US" sz="2800" b="1" dirty="0">
                <a:solidFill>
                  <a:srgbClr val="FF0000"/>
                </a:solidFill>
              </a:rPr>
              <a:t>FEBRUARY 11, 2024</a:t>
            </a:r>
          </a:p>
        </p:txBody>
      </p:sp>
      <p:pic>
        <p:nvPicPr>
          <p:cNvPr id="2" name="Picture 1">
            <a:extLst>
              <a:ext uri="{FF2B5EF4-FFF2-40B4-BE49-F238E27FC236}">
                <a16:creationId xmlns:a16="http://schemas.microsoft.com/office/drawing/2014/main" id="{D14AF784-707C-6AA8-E178-1213FF26F3C2}"/>
              </a:ext>
            </a:extLst>
          </p:cNvPr>
          <p:cNvPicPr>
            <a:picLocks noChangeAspect="1"/>
          </p:cNvPicPr>
          <p:nvPr/>
        </p:nvPicPr>
        <p:blipFill>
          <a:blip r:embed="rId3"/>
          <a:stretch>
            <a:fillRect/>
          </a:stretch>
        </p:blipFill>
        <p:spPr>
          <a:xfrm>
            <a:off x="6961535" y="4345208"/>
            <a:ext cx="1191865" cy="1198377"/>
          </a:xfrm>
          <a:prstGeom prst="rect">
            <a:avLst/>
          </a:prstGeom>
        </p:spPr>
      </p:pic>
    </p:spTree>
    <p:extLst>
      <p:ext uri="{BB962C8B-B14F-4D97-AF65-F5344CB8AC3E}">
        <p14:creationId xmlns:p14="http://schemas.microsoft.com/office/powerpoint/2010/main" val="4144453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AA8819-044A-7A74-B585-3712FC5DA3A1}"/>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122284CB-9EA5-E86B-3A51-DB9A8EAA7192}"/>
              </a:ext>
            </a:extLst>
          </p:cNvPr>
          <p:cNvSpPr>
            <a:spLocks noGrp="1"/>
          </p:cNvSpPr>
          <p:nvPr>
            <p:ph type="subTitle" idx="1"/>
          </p:nvPr>
        </p:nvSpPr>
        <p:spPr>
          <a:xfrm>
            <a:off x="228600" y="1590675"/>
            <a:ext cx="8610600" cy="4962525"/>
          </a:xfrm>
        </p:spPr>
        <p:txBody>
          <a:bodyPr>
            <a:normAutofit/>
          </a:bodyPr>
          <a:lstStyle/>
          <a:p>
            <a:pPr>
              <a:lnSpc>
                <a:spcPct val="120000"/>
              </a:lnSpc>
            </a:pPr>
            <a:r>
              <a:rPr lang="en-US" sz="2400" b="1" i="1" dirty="0">
                <a:solidFill>
                  <a:schemeClr val="tx1"/>
                </a:solidFill>
              </a:rPr>
              <a:t>Ephesians 5, </a:t>
            </a:r>
          </a:p>
          <a:p>
            <a:pPr>
              <a:lnSpc>
                <a:spcPct val="120000"/>
              </a:lnSpc>
            </a:pPr>
            <a:r>
              <a:rPr lang="en-US" sz="2400" b="1" i="1" dirty="0">
                <a:solidFill>
                  <a:schemeClr val="tx1"/>
                </a:solidFill>
              </a:rPr>
              <a:t>28 In the same way husbands should love their wives as their own bodies. He who loves his wife loves himself. 29 For no one ever hated his own flesh, but nourishes and cherishes it, just as Christ does the church, 30 because we are members of his body. 31 “Therefore a man shall leave his father and mother and hold fast to his wife, and the two shall become one flesh.” 32 This mystery is profound, and I am saying that it refers to Christ and the church. 33 However, let each one of you love his wife as himself, and let the wife see that she respects her husband.”</a:t>
            </a:r>
          </a:p>
        </p:txBody>
      </p:sp>
      <p:pic>
        <p:nvPicPr>
          <p:cNvPr id="3074" name="Picture 2">
            <a:extLst>
              <a:ext uri="{FF2B5EF4-FFF2-40B4-BE49-F238E27FC236}">
                <a16:creationId xmlns:a16="http://schemas.microsoft.com/office/drawing/2014/main" id="{3BF37B6B-F0D9-0200-BB7C-4E06726253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51430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30425"/>
            <a:ext cx="8305800" cy="2517775"/>
          </a:xfrm>
        </p:spPr>
        <p:txBody>
          <a:bodyPr>
            <a:normAutofit fontScale="90000"/>
          </a:bodyPr>
          <a:lstStyle/>
          <a:p>
            <a:r>
              <a:rPr lang="en-US" sz="4000" b="1" dirty="0"/>
              <a:t>CONSUMER RELATIONSHIP = Velcro</a:t>
            </a:r>
            <a:br>
              <a:rPr lang="en-US" sz="4000" b="1" dirty="0"/>
            </a:br>
            <a:br>
              <a:rPr lang="en-US" sz="4000" b="1" dirty="0"/>
            </a:br>
            <a:r>
              <a:rPr lang="en-US" sz="4000" b="1" dirty="0"/>
              <a:t>COVENANT RELATIONSHIP = Super Glue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63643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2286000"/>
            <a:ext cx="7086600" cy="3886200"/>
          </a:xfrm>
        </p:spPr>
        <p:txBody>
          <a:bodyPr>
            <a:normAutofit/>
          </a:bodyPr>
          <a:lstStyle/>
          <a:p>
            <a:r>
              <a:rPr lang="en-US" sz="4000" b="1" dirty="0">
                <a:solidFill>
                  <a:schemeClr val="tx1"/>
                </a:solidFill>
              </a:rPr>
              <a:t>Intimacy in the marriage covenant comes from a promise of </a:t>
            </a:r>
            <a:r>
              <a:rPr lang="en-US" sz="4000" b="1" u="sng" dirty="0">
                <a:solidFill>
                  <a:schemeClr val="tx1"/>
                </a:solidFill>
              </a:rPr>
              <a:t>future commitment.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30065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8175" y="2895600"/>
            <a:ext cx="7772400" cy="1470025"/>
          </a:xfrm>
        </p:spPr>
        <p:txBody>
          <a:bodyPr>
            <a:normAutofit/>
          </a:bodyPr>
          <a:lstStyle/>
          <a:p>
            <a:r>
              <a:rPr lang="en-US" sz="4800" b="1" dirty="0"/>
              <a:t>EMOTIONAL INTIMACY</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8132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 y="2193204"/>
            <a:ext cx="8410823" cy="4131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9912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8175" y="2438400"/>
            <a:ext cx="7772400" cy="2971800"/>
          </a:xfrm>
        </p:spPr>
        <p:txBody>
          <a:bodyPr>
            <a:normAutofit/>
          </a:bodyPr>
          <a:lstStyle/>
          <a:p>
            <a:r>
              <a:rPr lang="en-US" b="1" i="1" dirty="0"/>
              <a:t>“I am my beloved’s </a:t>
            </a:r>
            <a:br>
              <a:rPr lang="en-US" b="1" i="1" dirty="0"/>
            </a:br>
            <a:r>
              <a:rPr lang="en-US" b="1" i="1" dirty="0"/>
              <a:t>and my beloved is mine!”</a:t>
            </a:r>
            <a:br>
              <a:rPr lang="en-US" b="1" i="1" dirty="0"/>
            </a:br>
            <a:r>
              <a:rPr lang="en-US" sz="2800" dirty="0"/>
              <a:t>Song of Solomon 6:3</a:t>
            </a:r>
            <a:endParaRPr lang="en-US" sz="3200" b="1" i="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03724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8175" y="2895600"/>
            <a:ext cx="7772400" cy="1470025"/>
          </a:xfrm>
        </p:spPr>
        <p:txBody>
          <a:bodyPr>
            <a:normAutofit/>
          </a:bodyPr>
          <a:lstStyle/>
          <a:p>
            <a:r>
              <a:rPr lang="en-US" sz="4800" b="1" dirty="0"/>
              <a:t>PHYSICAL INTIMACY</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3710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8174" y="1828800"/>
            <a:ext cx="8048625" cy="4572000"/>
          </a:xfrm>
        </p:spPr>
        <p:txBody>
          <a:bodyPr>
            <a:normAutofit/>
          </a:bodyPr>
          <a:lstStyle/>
          <a:p>
            <a:r>
              <a:rPr lang="en-US" sz="3600" b="1" i="1" dirty="0">
                <a:latin typeface="+mn-lt"/>
              </a:rPr>
              <a:t>“Don’t deprive one another, except perhaps by agreement for a limited time, that you may devote yourselves to prayer; but then come together again, </a:t>
            </a:r>
            <a:br>
              <a:rPr lang="en-US" sz="3600" b="1" i="1" dirty="0">
                <a:latin typeface="+mn-lt"/>
              </a:rPr>
            </a:br>
            <a:r>
              <a:rPr lang="en-US" sz="3600" b="1" i="1" dirty="0">
                <a:latin typeface="+mn-lt"/>
              </a:rPr>
              <a:t>so that Satan may not tempt you because of your lack of self-control.” </a:t>
            </a:r>
            <a:br>
              <a:rPr lang="en-US" sz="3600" b="1" i="1" dirty="0">
                <a:latin typeface="+mn-lt"/>
              </a:rPr>
            </a:br>
            <a:r>
              <a:rPr lang="en-US" sz="3600" b="1" i="1" dirty="0">
                <a:latin typeface="+mn-lt"/>
              </a:rPr>
              <a:t>(1 Corinthians 7:5)</a:t>
            </a:r>
            <a:endParaRPr lang="en-US" sz="4000" b="1" i="1" dirty="0">
              <a:latin typeface="+mn-lt"/>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5270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FDA455-CE57-4E3F-07A0-14A7DE9ABB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2A03239-1EBD-F068-CA92-7D597EDAA9AB}"/>
              </a:ext>
            </a:extLst>
          </p:cNvPr>
          <p:cNvSpPr>
            <a:spLocks noGrp="1"/>
          </p:cNvSpPr>
          <p:nvPr>
            <p:ph type="ctrTitle"/>
          </p:nvPr>
        </p:nvSpPr>
        <p:spPr>
          <a:xfrm>
            <a:off x="638174" y="1828800"/>
            <a:ext cx="8048625" cy="4572000"/>
          </a:xfrm>
        </p:spPr>
        <p:txBody>
          <a:bodyPr>
            <a:normAutofit/>
          </a:bodyPr>
          <a:lstStyle/>
          <a:p>
            <a:r>
              <a:rPr lang="en-US" sz="3600" b="1" i="1" dirty="0">
                <a:latin typeface="+mn-lt"/>
              </a:rPr>
              <a:t>“Let marriage be held in honor </a:t>
            </a:r>
            <a:br>
              <a:rPr lang="en-US" sz="3600" b="1" i="1" dirty="0">
                <a:latin typeface="+mn-lt"/>
              </a:rPr>
            </a:br>
            <a:r>
              <a:rPr lang="en-US" sz="3600" b="1" i="1" dirty="0">
                <a:latin typeface="+mn-lt"/>
              </a:rPr>
              <a:t>among all, and let the marriage bed </a:t>
            </a:r>
            <a:br>
              <a:rPr lang="en-US" sz="3600" b="1" i="1" dirty="0">
                <a:latin typeface="+mn-lt"/>
              </a:rPr>
            </a:br>
            <a:r>
              <a:rPr lang="en-US" sz="3600" b="1" i="1" dirty="0">
                <a:latin typeface="+mn-lt"/>
              </a:rPr>
              <a:t>be undefiled, for God will judge the sexually immoral and adulterous.” </a:t>
            </a:r>
            <a:br>
              <a:rPr lang="en-US" sz="3600" b="1" i="1" dirty="0">
                <a:latin typeface="+mn-lt"/>
              </a:rPr>
            </a:br>
            <a:r>
              <a:rPr lang="en-US" sz="3600" b="1" i="1" dirty="0">
                <a:latin typeface="+mn-lt"/>
              </a:rPr>
              <a:t>(Hebrews 13:4)</a:t>
            </a:r>
          </a:p>
        </p:txBody>
      </p:sp>
      <p:pic>
        <p:nvPicPr>
          <p:cNvPr id="3074" name="Picture 2">
            <a:extLst>
              <a:ext uri="{FF2B5EF4-FFF2-40B4-BE49-F238E27FC236}">
                <a16:creationId xmlns:a16="http://schemas.microsoft.com/office/drawing/2014/main" id="{4B1D52AA-6214-B4B3-2FC9-2968025BDF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9177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8174" y="1828800"/>
            <a:ext cx="8048625" cy="4572000"/>
          </a:xfrm>
        </p:spPr>
        <p:txBody>
          <a:bodyPr>
            <a:normAutofit/>
          </a:bodyPr>
          <a:lstStyle/>
          <a:p>
            <a:r>
              <a:rPr lang="en-US" sz="3600" b="1" i="1" dirty="0">
                <a:latin typeface="+mn-lt"/>
              </a:rPr>
              <a:t>“May your fountain be blessed, and may you rejoice in the wife of your youth. </a:t>
            </a:r>
            <a:br>
              <a:rPr lang="en-US" sz="3600" b="1" i="1" dirty="0">
                <a:latin typeface="+mn-lt"/>
              </a:rPr>
            </a:br>
            <a:r>
              <a:rPr lang="en-US" sz="3600" b="1" i="1" dirty="0">
                <a:latin typeface="+mn-lt"/>
              </a:rPr>
              <a:t>A loving doe, a graceful deer— may her breasts satisfy you always, may you ever be intoxicated with her love.” </a:t>
            </a:r>
            <a:br>
              <a:rPr lang="en-US" b="1" dirty="0">
                <a:latin typeface="+mn-lt"/>
              </a:rPr>
            </a:br>
            <a:r>
              <a:rPr lang="en-US" sz="3200" i="1" dirty="0">
                <a:latin typeface="+mn-lt"/>
              </a:rPr>
              <a:t>Proverbs 5:18-19 </a:t>
            </a:r>
            <a:endParaRPr lang="en-US" sz="3600" i="1" dirty="0">
              <a:latin typeface="+mn-lt"/>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27926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a:t>“THE MARRIAGE BEDROOM”</a:t>
            </a:r>
          </a:p>
        </p:txBody>
      </p:sp>
      <p:sp>
        <p:nvSpPr>
          <p:cNvPr id="3" name="Subtitle 2"/>
          <p:cNvSpPr>
            <a:spLocks noGrp="1"/>
          </p:cNvSpPr>
          <p:nvPr>
            <p:ph type="subTitle" idx="1"/>
          </p:nvPr>
        </p:nvSpPr>
        <p:spPr>
          <a:xfrm>
            <a:off x="685800" y="3263900"/>
            <a:ext cx="7772400" cy="1752600"/>
          </a:xfrm>
        </p:spPr>
        <p:txBody>
          <a:bodyPr>
            <a:normAutofit/>
          </a:bodyPr>
          <a:lstStyle/>
          <a:p>
            <a:r>
              <a:rPr lang="en-US" sz="4800" b="1" i="1" dirty="0">
                <a:solidFill>
                  <a:srgbClr val="FF0000"/>
                </a:solidFill>
              </a:rPr>
              <a:t>In Search of Intimacy</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010663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8175" y="2895600"/>
            <a:ext cx="7772400" cy="1470025"/>
          </a:xfrm>
        </p:spPr>
        <p:txBody>
          <a:bodyPr>
            <a:normAutofit/>
          </a:bodyPr>
          <a:lstStyle/>
          <a:p>
            <a:r>
              <a:rPr lang="en-US" sz="4800" b="1" dirty="0"/>
              <a:t>SPIRITUAL INTIMACY</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8781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a:extLst>
              <a:ext uri="{FF2B5EF4-FFF2-40B4-BE49-F238E27FC236}">
                <a16:creationId xmlns:a16="http://schemas.microsoft.com/office/drawing/2014/main" id="{B8F62F76-DFA5-9D66-969B-89087B092117}"/>
              </a:ext>
            </a:extLst>
          </p:cNvPr>
          <p:cNvPicPr>
            <a:picLocks noChangeAspect="1"/>
          </p:cNvPicPr>
          <p:nvPr/>
        </p:nvPicPr>
        <p:blipFill>
          <a:blip r:embed="rId3"/>
          <a:stretch>
            <a:fillRect/>
          </a:stretch>
        </p:blipFill>
        <p:spPr>
          <a:xfrm>
            <a:off x="2590800" y="2514600"/>
            <a:ext cx="8077200" cy="3049524"/>
          </a:xfrm>
          <a:prstGeom prst="rect">
            <a:avLst/>
          </a:prstGeom>
        </p:spPr>
      </p:pic>
    </p:spTree>
    <p:extLst>
      <p:ext uri="{BB962C8B-B14F-4D97-AF65-F5344CB8AC3E}">
        <p14:creationId xmlns:p14="http://schemas.microsoft.com/office/powerpoint/2010/main" val="5639501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8174" y="1828800"/>
            <a:ext cx="8048625" cy="4114800"/>
          </a:xfrm>
        </p:spPr>
        <p:txBody>
          <a:bodyPr>
            <a:normAutofit/>
          </a:bodyPr>
          <a:lstStyle/>
          <a:p>
            <a:r>
              <a:rPr lang="en-US" sz="4000" b="1" dirty="0">
                <a:latin typeface="+mn-lt"/>
              </a:rPr>
              <a:t>Foundation on the Rock?</a:t>
            </a:r>
            <a:br>
              <a:rPr lang="en-US" sz="4000" b="1" dirty="0">
                <a:latin typeface="+mn-lt"/>
              </a:rPr>
            </a:br>
            <a:br>
              <a:rPr lang="en-US" sz="4000" b="1" dirty="0">
                <a:latin typeface="+mn-lt"/>
              </a:rPr>
            </a:br>
            <a:r>
              <a:rPr lang="en-US" sz="4000" b="1" i="1" dirty="0">
                <a:latin typeface="+mn-lt"/>
              </a:rPr>
              <a:t>Matthew 7:24-27…</a:t>
            </a:r>
            <a:endParaRPr lang="en-US" b="1" i="1" dirty="0">
              <a:latin typeface="+mn-lt"/>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63950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286000"/>
            <a:ext cx="8229600" cy="3886200"/>
          </a:xfrm>
        </p:spPr>
        <p:txBody>
          <a:bodyPr>
            <a:normAutofit lnSpcReduction="10000"/>
          </a:bodyPr>
          <a:lstStyle/>
          <a:p>
            <a:pPr algn="l"/>
            <a:r>
              <a:rPr lang="en-US" sz="4400" b="1" dirty="0">
                <a:solidFill>
                  <a:schemeClr val="tx1"/>
                </a:solidFill>
              </a:rPr>
              <a:t>in·ti·ma·cy</a:t>
            </a:r>
            <a:r>
              <a:rPr lang="en-US" sz="3600" b="1" dirty="0">
                <a:solidFill>
                  <a:schemeClr val="tx1"/>
                </a:solidFill>
              </a:rPr>
              <a:t> = the state of being intimate...a close, familiar, and usually affectionate or loving personal relationship with another person or group...a close association with or detailed knowledge or deep understanding of a person, place, or thing.</a:t>
            </a:r>
            <a:endParaRPr lang="en-US" sz="3600" dirty="0">
              <a:solidFill>
                <a:schemeClr val="tx1"/>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7103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800" b="1" u="sng" dirty="0"/>
              <a:t>THE FOUNDATION OF INTIMACY:</a:t>
            </a:r>
            <a:endParaRPr lang="en-US" sz="4800" u="sng" dirty="0"/>
          </a:p>
        </p:txBody>
      </p:sp>
      <p:sp>
        <p:nvSpPr>
          <p:cNvPr id="3" name="Subtitle 2"/>
          <p:cNvSpPr>
            <a:spLocks noGrp="1"/>
          </p:cNvSpPr>
          <p:nvPr>
            <p:ph type="subTitle" idx="1"/>
          </p:nvPr>
        </p:nvSpPr>
        <p:spPr>
          <a:xfrm>
            <a:off x="638175" y="3429000"/>
            <a:ext cx="7772400" cy="1752600"/>
          </a:xfrm>
        </p:spPr>
        <p:txBody>
          <a:bodyPr>
            <a:normAutofit/>
          </a:bodyPr>
          <a:lstStyle/>
          <a:p>
            <a:r>
              <a:rPr lang="en-US" sz="7200" b="1" dirty="0">
                <a:solidFill>
                  <a:srgbClr val="FF0000"/>
                </a:solidFill>
              </a:rPr>
              <a:t>God’s Gift of Love!</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66423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9CD0D2-B51B-7E40-C685-88E7C4A05ADE}"/>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8AB00329-1342-15CA-1ACC-2F9C559960A3}"/>
              </a:ext>
            </a:extLst>
          </p:cNvPr>
          <p:cNvSpPr>
            <a:spLocks noGrp="1"/>
          </p:cNvSpPr>
          <p:nvPr>
            <p:ph type="subTitle" idx="1"/>
          </p:nvPr>
        </p:nvSpPr>
        <p:spPr>
          <a:xfrm>
            <a:off x="228600" y="1905000"/>
            <a:ext cx="8610600" cy="4648200"/>
          </a:xfrm>
        </p:spPr>
        <p:txBody>
          <a:bodyPr>
            <a:normAutofit/>
          </a:bodyPr>
          <a:lstStyle/>
          <a:p>
            <a:pPr>
              <a:lnSpc>
                <a:spcPct val="120000"/>
              </a:lnSpc>
            </a:pPr>
            <a:r>
              <a:rPr lang="en-US" sz="2400" b="1" i="1" dirty="0">
                <a:solidFill>
                  <a:schemeClr val="tx1"/>
                </a:solidFill>
              </a:rPr>
              <a:t>Beloved, let us love one another, for love is from God, </a:t>
            </a:r>
          </a:p>
          <a:p>
            <a:pPr>
              <a:lnSpc>
                <a:spcPct val="120000"/>
              </a:lnSpc>
            </a:pPr>
            <a:r>
              <a:rPr lang="en-US" sz="2400" b="1" i="1" dirty="0">
                <a:solidFill>
                  <a:schemeClr val="tx1"/>
                </a:solidFill>
              </a:rPr>
              <a:t>and whoever loves has been born of God and knows God. </a:t>
            </a:r>
          </a:p>
          <a:p>
            <a:pPr>
              <a:lnSpc>
                <a:spcPct val="120000"/>
              </a:lnSpc>
            </a:pPr>
            <a:r>
              <a:rPr lang="en-US" sz="2400" b="1" i="1" dirty="0">
                <a:solidFill>
                  <a:schemeClr val="tx1"/>
                </a:solidFill>
              </a:rPr>
              <a:t>Anyone who does not love does not know God, </a:t>
            </a:r>
          </a:p>
          <a:p>
            <a:pPr>
              <a:lnSpc>
                <a:spcPct val="120000"/>
              </a:lnSpc>
            </a:pPr>
            <a:r>
              <a:rPr lang="en-US" sz="2400" b="1" i="1" dirty="0">
                <a:solidFill>
                  <a:schemeClr val="tx1"/>
                </a:solidFill>
              </a:rPr>
              <a:t>because God is love. </a:t>
            </a:r>
          </a:p>
          <a:p>
            <a:pPr>
              <a:lnSpc>
                <a:spcPct val="120000"/>
              </a:lnSpc>
            </a:pPr>
            <a:r>
              <a:rPr lang="en-US" sz="2400" b="1" i="1" dirty="0">
                <a:solidFill>
                  <a:schemeClr val="tx1"/>
                </a:solidFill>
              </a:rPr>
              <a:t>In this the love of God was made manifest among us, </a:t>
            </a:r>
          </a:p>
          <a:p>
            <a:pPr>
              <a:lnSpc>
                <a:spcPct val="120000"/>
              </a:lnSpc>
            </a:pPr>
            <a:r>
              <a:rPr lang="en-US" sz="2400" b="1" i="1" dirty="0">
                <a:solidFill>
                  <a:schemeClr val="tx1"/>
                </a:solidFill>
              </a:rPr>
              <a:t>that God sent his only Son into the world, </a:t>
            </a:r>
          </a:p>
          <a:p>
            <a:pPr>
              <a:lnSpc>
                <a:spcPct val="120000"/>
              </a:lnSpc>
            </a:pPr>
            <a:r>
              <a:rPr lang="en-US" sz="2400" b="1" i="1" dirty="0">
                <a:solidFill>
                  <a:schemeClr val="tx1"/>
                </a:solidFill>
              </a:rPr>
              <a:t>so that we might live through him. </a:t>
            </a:r>
          </a:p>
          <a:p>
            <a:pPr>
              <a:lnSpc>
                <a:spcPct val="120000"/>
              </a:lnSpc>
            </a:pPr>
            <a:r>
              <a:rPr lang="en-US" sz="2400" b="1" i="1" dirty="0">
                <a:solidFill>
                  <a:schemeClr val="tx1"/>
                </a:solidFill>
              </a:rPr>
              <a:t>(1 John 4:7-9) </a:t>
            </a:r>
          </a:p>
        </p:txBody>
      </p:sp>
      <p:pic>
        <p:nvPicPr>
          <p:cNvPr id="3074" name="Picture 2">
            <a:extLst>
              <a:ext uri="{FF2B5EF4-FFF2-40B4-BE49-F238E27FC236}">
                <a16:creationId xmlns:a16="http://schemas.microsoft.com/office/drawing/2014/main" id="{9A45493F-A4D5-D683-02A9-8A19FF2CA0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40810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2286000"/>
            <a:ext cx="7239000" cy="3886200"/>
          </a:xfrm>
        </p:spPr>
        <p:txBody>
          <a:bodyPr>
            <a:normAutofit/>
          </a:bodyPr>
          <a:lstStyle/>
          <a:p>
            <a:r>
              <a:rPr lang="en-US" sz="3600" b="1" dirty="0">
                <a:solidFill>
                  <a:schemeClr val="tx1"/>
                </a:solidFill>
              </a:rPr>
              <a:t>Real love is a commitment to </a:t>
            </a:r>
            <a:r>
              <a:rPr lang="en-US" sz="3600" b="1" u="sng" dirty="0">
                <a:solidFill>
                  <a:srgbClr val="FF0000"/>
                </a:solidFill>
              </a:rPr>
              <a:t>sacrificially</a:t>
            </a:r>
            <a:r>
              <a:rPr lang="en-US" sz="3600" b="1" dirty="0">
                <a:solidFill>
                  <a:srgbClr val="FF0000"/>
                </a:solidFill>
              </a:rPr>
              <a:t> </a:t>
            </a:r>
            <a:r>
              <a:rPr lang="en-US" sz="3600" b="1" u="sng" dirty="0">
                <a:solidFill>
                  <a:srgbClr val="FF0000"/>
                </a:solidFill>
              </a:rPr>
              <a:t>give</a:t>
            </a:r>
            <a:r>
              <a:rPr lang="en-US" sz="3600" b="1" dirty="0">
                <a:solidFill>
                  <a:schemeClr val="tx1"/>
                </a:solidFill>
              </a:rPr>
              <a:t> yourself </a:t>
            </a:r>
          </a:p>
          <a:p>
            <a:r>
              <a:rPr lang="en-US" sz="3600" b="1" dirty="0">
                <a:solidFill>
                  <a:schemeClr val="tx1"/>
                </a:solidFill>
              </a:rPr>
              <a:t>for the highest good of the other!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6900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30425"/>
            <a:ext cx="8305800" cy="2517775"/>
          </a:xfrm>
        </p:spPr>
        <p:txBody>
          <a:bodyPr>
            <a:normAutofit/>
          </a:bodyPr>
          <a:lstStyle/>
          <a:p>
            <a:r>
              <a:rPr lang="en-US" sz="4000" b="1" dirty="0"/>
              <a:t>CONSUMER RELATIONSHIP</a:t>
            </a:r>
            <a:br>
              <a:rPr lang="en-US" sz="4000" b="1" dirty="0"/>
            </a:br>
            <a:r>
              <a:rPr lang="en-US" sz="4000" b="1" dirty="0"/>
              <a:t>or </a:t>
            </a:r>
            <a:br>
              <a:rPr lang="en-US" sz="4000" b="1" dirty="0"/>
            </a:br>
            <a:r>
              <a:rPr lang="en-US" sz="4000" b="1" dirty="0"/>
              <a:t>COVENANT RELATIONSHIP?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4710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2286000"/>
            <a:ext cx="8001000" cy="3886200"/>
          </a:xfrm>
        </p:spPr>
        <p:txBody>
          <a:bodyPr>
            <a:normAutofit/>
          </a:bodyPr>
          <a:lstStyle/>
          <a:p>
            <a:r>
              <a:rPr lang="en-US" sz="4000" b="1" dirty="0">
                <a:solidFill>
                  <a:schemeClr val="tx1"/>
                </a:solidFill>
              </a:rPr>
              <a:t>The covenant in marriage and God’s covenant to us in Jesus Christ are meant to explain each other.</a:t>
            </a:r>
          </a:p>
          <a:p>
            <a:r>
              <a:rPr lang="en-US" sz="3600" dirty="0">
                <a:solidFill>
                  <a:schemeClr val="tx1"/>
                </a:solidFill>
              </a:rPr>
              <a:t> </a:t>
            </a:r>
          </a:p>
          <a:p>
            <a:r>
              <a:rPr lang="en-US" i="1" dirty="0">
                <a:solidFill>
                  <a:schemeClr val="tx1"/>
                </a:solidFill>
              </a:rPr>
              <a:t>This is Paul’s point in Ephesians 5:22-33…</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93625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0BD556-1E98-E070-C22B-396167515A25}"/>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031290AC-3490-4329-F0B1-A223E4DE60C7}"/>
              </a:ext>
            </a:extLst>
          </p:cNvPr>
          <p:cNvSpPr>
            <a:spLocks noGrp="1"/>
          </p:cNvSpPr>
          <p:nvPr>
            <p:ph type="subTitle" idx="1"/>
          </p:nvPr>
        </p:nvSpPr>
        <p:spPr>
          <a:xfrm>
            <a:off x="228600" y="1590675"/>
            <a:ext cx="8610600" cy="4962525"/>
          </a:xfrm>
        </p:spPr>
        <p:txBody>
          <a:bodyPr>
            <a:normAutofit lnSpcReduction="10000"/>
          </a:bodyPr>
          <a:lstStyle/>
          <a:p>
            <a:pPr>
              <a:lnSpc>
                <a:spcPct val="120000"/>
              </a:lnSpc>
            </a:pPr>
            <a:r>
              <a:rPr lang="en-US" sz="2400" b="1" i="1" dirty="0">
                <a:solidFill>
                  <a:schemeClr val="tx1"/>
                </a:solidFill>
              </a:rPr>
              <a:t>Ephesians 5, </a:t>
            </a:r>
          </a:p>
          <a:p>
            <a:pPr>
              <a:lnSpc>
                <a:spcPct val="120000"/>
              </a:lnSpc>
            </a:pPr>
            <a:r>
              <a:rPr lang="en-US" sz="2400" b="1" i="1" dirty="0">
                <a:solidFill>
                  <a:schemeClr val="tx1"/>
                </a:solidFill>
              </a:rPr>
              <a:t>22 Wives, submit to your own husbands, as to the Lord. 23 For the husband is the head of the wife even as Christ is the head of the church, his body, and is himself its Savior. 24 Now as the church submits to Christ, so also wives should submit in everything to their husbands.  25 Husbands, love your wives, as Christ loved the church and gave himself up for her, 26 that he might sanctify her, having cleansed her by the washing of water with the word, </a:t>
            </a:r>
          </a:p>
          <a:p>
            <a:pPr>
              <a:lnSpc>
                <a:spcPct val="120000"/>
              </a:lnSpc>
            </a:pPr>
            <a:r>
              <a:rPr lang="en-US" sz="2400" b="1" i="1" dirty="0">
                <a:solidFill>
                  <a:schemeClr val="tx1"/>
                </a:solidFill>
              </a:rPr>
              <a:t>27 so that he might present the church to himself in splendor,</a:t>
            </a:r>
          </a:p>
          <a:p>
            <a:pPr>
              <a:lnSpc>
                <a:spcPct val="120000"/>
              </a:lnSpc>
            </a:pPr>
            <a:r>
              <a:rPr lang="en-US" sz="2400" b="1" i="1" dirty="0">
                <a:solidFill>
                  <a:schemeClr val="tx1"/>
                </a:solidFill>
              </a:rPr>
              <a:t> without spot or wrinkle or any such thing, </a:t>
            </a:r>
          </a:p>
          <a:p>
            <a:pPr>
              <a:lnSpc>
                <a:spcPct val="120000"/>
              </a:lnSpc>
            </a:pPr>
            <a:r>
              <a:rPr lang="en-US" sz="2400" b="1" i="1" dirty="0">
                <a:solidFill>
                  <a:schemeClr val="tx1"/>
                </a:solidFill>
              </a:rPr>
              <a:t>that she might be holy and without blemish. </a:t>
            </a:r>
          </a:p>
        </p:txBody>
      </p:sp>
      <p:pic>
        <p:nvPicPr>
          <p:cNvPr id="3074" name="Picture 2">
            <a:extLst>
              <a:ext uri="{FF2B5EF4-FFF2-40B4-BE49-F238E27FC236}">
                <a16:creationId xmlns:a16="http://schemas.microsoft.com/office/drawing/2014/main" id="{F06832CF-E52B-2741-00F1-AEED5D672F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2922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7766</TotalTime>
  <Words>655</Words>
  <Application>Microsoft Office PowerPoint</Application>
  <PresentationFormat>On-screen Show (4:3)</PresentationFormat>
  <Paragraphs>37</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PowerPoint Presentation</vt:lpstr>
      <vt:lpstr>“THE MARRIAGE BEDROOM”</vt:lpstr>
      <vt:lpstr>PowerPoint Presentation</vt:lpstr>
      <vt:lpstr>THE FOUNDATION OF INTIMACY:</vt:lpstr>
      <vt:lpstr>PowerPoint Presentation</vt:lpstr>
      <vt:lpstr>PowerPoint Presentation</vt:lpstr>
      <vt:lpstr>CONSUMER RELATIONSHIP or  COVENANT RELATIONSHIP? </vt:lpstr>
      <vt:lpstr>PowerPoint Presentation</vt:lpstr>
      <vt:lpstr>PowerPoint Presentation</vt:lpstr>
      <vt:lpstr>PowerPoint Presentation</vt:lpstr>
      <vt:lpstr>CONSUMER RELATIONSHIP = Velcro  COVENANT RELATIONSHIP = Super Glue </vt:lpstr>
      <vt:lpstr>PowerPoint Presentation</vt:lpstr>
      <vt:lpstr>EMOTIONAL INTIMACY</vt:lpstr>
      <vt:lpstr>PowerPoint Presentation</vt:lpstr>
      <vt:lpstr>“I am my beloved’s  and my beloved is mine!” Song of Solomon 6:3</vt:lpstr>
      <vt:lpstr>PHYSICAL INTIMACY</vt:lpstr>
      <vt:lpstr>“Don’t deprive one another, except perhaps by agreement for a limited time, that you may devote yourselves to prayer; but then come together again,  so that Satan may not tempt you because of your lack of self-control.”  (1 Corinthians 7:5)</vt:lpstr>
      <vt:lpstr>“Let marriage be held in honor  among all, and let the marriage bed  be undefiled, for God will judge the sexually immoral and adulterous.”  (Hebrews 13:4)</vt:lpstr>
      <vt:lpstr>“May your fountain be blessed, and may you rejoice in the wife of your youth.  A loving doe, a graceful deer— may her breasts satisfy you always, may you ever be intoxicated with her love.”  Proverbs 5:18-19 </vt:lpstr>
      <vt:lpstr>SPIRITUAL INTIMACY</vt:lpstr>
      <vt:lpstr>PowerPoint Presentation</vt:lpstr>
      <vt:lpstr>Foundation on the Rock?  Matthew 7:24-27…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ScottKellyMikel</dc:creator>
  <cp:lastModifiedBy>Philip Ingland</cp:lastModifiedBy>
  <cp:revision>16</cp:revision>
  <dcterms:created xsi:type="dcterms:W3CDTF">2013-10-03T16:43:51Z</dcterms:created>
  <dcterms:modified xsi:type="dcterms:W3CDTF">2024-02-11T14:49:54Z</dcterms:modified>
</cp:coreProperties>
</file>