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64" r:id="rId4"/>
    <p:sldId id="260" r:id="rId5"/>
    <p:sldId id="296" r:id="rId6"/>
    <p:sldId id="282" r:id="rId7"/>
    <p:sldId id="283" r:id="rId8"/>
    <p:sldId id="295" r:id="rId9"/>
    <p:sldId id="284" r:id="rId10"/>
    <p:sldId id="297" r:id="rId11"/>
    <p:sldId id="298" r:id="rId12"/>
    <p:sldId id="265" r:id="rId13"/>
    <p:sldId id="285" r:id="rId14"/>
    <p:sldId id="287" r:id="rId15"/>
    <p:sldId id="286" r:id="rId16"/>
    <p:sldId id="288" r:id="rId17"/>
    <p:sldId id="290" r:id="rId18"/>
    <p:sldId id="299" r:id="rId19"/>
    <p:sldId id="301" r:id="rId20"/>
    <p:sldId id="300" r:id="rId21"/>
    <p:sldId id="29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0F70C0B-D284-4034-8513-3EEAAA018347}"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D7434-10A5-4903-B5F3-EFD68B6A51EE}" type="slidenum">
              <a:rPr lang="en-US" smtClean="0"/>
              <a:t>‹#›</a:t>
            </a:fld>
            <a:endParaRPr lang="en-US"/>
          </a:p>
        </p:txBody>
      </p:sp>
    </p:spTree>
    <p:extLst>
      <p:ext uri="{BB962C8B-B14F-4D97-AF65-F5344CB8AC3E}">
        <p14:creationId xmlns:p14="http://schemas.microsoft.com/office/powerpoint/2010/main" val="3986746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F70C0B-D284-4034-8513-3EEAAA018347}"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D7434-10A5-4903-B5F3-EFD68B6A51EE}" type="slidenum">
              <a:rPr lang="en-US" smtClean="0"/>
              <a:t>‹#›</a:t>
            </a:fld>
            <a:endParaRPr lang="en-US"/>
          </a:p>
        </p:txBody>
      </p:sp>
    </p:spTree>
    <p:extLst>
      <p:ext uri="{BB962C8B-B14F-4D97-AF65-F5344CB8AC3E}">
        <p14:creationId xmlns:p14="http://schemas.microsoft.com/office/powerpoint/2010/main" val="83422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F70C0B-D284-4034-8513-3EEAAA018347}"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D7434-10A5-4903-B5F3-EFD68B6A51EE}" type="slidenum">
              <a:rPr lang="en-US" smtClean="0"/>
              <a:t>‹#›</a:t>
            </a:fld>
            <a:endParaRPr lang="en-US"/>
          </a:p>
        </p:txBody>
      </p:sp>
    </p:spTree>
    <p:extLst>
      <p:ext uri="{BB962C8B-B14F-4D97-AF65-F5344CB8AC3E}">
        <p14:creationId xmlns:p14="http://schemas.microsoft.com/office/powerpoint/2010/main" val="4283710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F70C0B-D284-4034-8513-3EEAAA018347}"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D7434-10A5-4903-B5F3-EFD68B6A51EE}" type="slidenum">
              <a:rPr lang="en-US" smtClean="0"/>
              <a:t>‹#›</a:t>
            </a:fld>
            <a:endParaRPr lang="en-US"/>
          </a:p>
        </p:txBody>
      </p:sp>
    </p:spTree>
    <p:extLst>
      <p:ext uri="{BB962C8B-B14F-4D97-AF65-F5344CB8AC3E}">
        <p14:creationId xmlns:p14="http://schemas.microsoft.com/office/powerpoint/2010/main" val="4055286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F70C0B-D284-4034-8513-3EEAAA018347}"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D7434-10A5-4903-B5F3-EFD68B6A51EE}" type="slidenum">
              <a:rPr lang="en-US" smtClean="0"/>
              <a:t>‹#›</a:t>
            </a:fld>
            <a:endParaRPr lang="en-US"/>
          </a:p>
        </p:txBody>
      </p:sp>
    </p:spTree>
    <p:extLst>
      <p:ext uri="{BB962C8B-B14F-4D97-AF65-F5344CB8AC3E}">
        <p14:creationId xmlns:p14="http://schemas.microsoft.com/office/powerpoint/2010/main" val="1960423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F70C0B-D284-4034-8513-3EEAAA018347}" type="datetimeFigureOut">
              <a:rPr lang="en-US" smtClean="0"/>
              <a:t>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D7434-10A5-4903-B5F3-EFD68B6A51EE}" type="slidenum">
              <a:rPr lang="en-US" smtClean="0"/>
              <a:t>‹#›</a:t>
            </a:fld>
            <a:endParaRPr lang="en-US"/>
          </a:p>
        </p:txBody>
      </p:sp>
    </p:spTree>
    <p:extLst>
      <p:ext uri="{BB962C8B-B14F-4D97-AF65-F5344CB8AC3E}">
        <p14:creationId xmlns:p14="http://schemas.microsoft.com/office/powerpoint/2010/main" val="461788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F70C0B-D284-4034-8513-3EEAAA018347}" type="datetimeFigureOut">
              <a:rPr lang="en-US" smtClean="0"/>
              <a:t>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CD7434-10A5-4903-B5F3-EFD68B6A51EE}" type="slidenum">
              <a:rPr lang="en-US" smtClean="0"/>
              <a:t>‹#›</a:t>
            </a:fld>
            <a:endParaRPr lang="en-US"/>
          </a:p>
        </p:txBody>
      </p:sp>
    </p:spTree>
    <p:extLst>
      <p:ext uri="{BB962C8B-B14F-4D97-AF65-F5344CB8AC3E}">
        <p14:creationId xmlns:p14="http://schemas.microsoft.com/office/powerpoint/2010/main" val="4077622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F70C0B-D284-4034-8513-3EEAAA018347}" type="datetimeFigureOut">
              <a:rPr lang="en-US" smtClean="0"/>
              <a:t>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CD7434-10A5-4903-B5F3-EFD68B6A51EE}" type="slidenum">
              <a:rPr lang="en-US" smtClean="0"/>
              <a:t>‹#›</a:t>
            </a:fld>
            <a:endParaRPr lang="en-US"/>
          </a:p>
        </p:txBody>
      </p:sp>
    </p:spTree>
    <p:extLst>
      <p:ext uri="{BB962C8B-B14F-4D97-AF65-F5344CB8AC3E}">
        <p14:creationId xmlns:p14="http://schemas.microsoft.com/office/powerpoint/2010/main" val="2596864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F70C0B-D284-4034-8513-3EEAAA018347}" type="datetimeFigureOut">
              <a:rPr lang="en-US" smtClean="0"/>
              <a:t>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CD7434-10A5-4903-B5F3-EFD68B6A51EE}" type="slidenum">
              <a:rPr lang="en-US" smtClean="0"/>
              <a:t>‹#›</a:t>
            </a:fld>
            <a:endParaRPr lang="en-US"/>
          </a:p>
        </p:txBody>
      </p:sp>
    </p:spTree>
    <p:extLst>
      <p:ext uri="{BB962C8B-B14F-4D97-AF65-F5344CB8AC3E}">
        <p14:creationId xmlns:p14="http://schemas.microsoft.com/office/powerpoint/2010/main" val="370875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F70C0B-D284-4034-8513-3EEAAA018347}" type="datetimeFigureOut">
              <a:rPr lang="en-US" smtClean="0"/>
              <a:t>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D7434-10A5-4903-B5F3-EFD68B6A51EE}" type="slidenum">
              <a:rPr lang="en-US" smtClean="0"/>
              <a:t>‹#›</a:t>
            </a:fld>
            <a:endParaRPr lang="en-US"/>
          </a:p>
        </p:txBody>
      </p:sp>
    </p:spTree>
    <p:extLst>
      <p:ext uri="{BB962C8B-B14F-4D97-AF65-F5344CB8AC3E}">
        <p14:creationId xmlns:p14="http://schemas.microsoft.com/office/powerpoint/2010/main" val="428316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F70C0B-D284-4034-8513-3EEAAA018347}" type="datetimeFigureOut">
              <a:rPr lang="en-US" smtClean="0"/>
              <a:t>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D7434-10A5-4903-B5F3-EFD68B6A51EE}" type="slidenum">
              <a:rPr lang="en-US" smtClean="0"/>
              <a:t>‹#›</a:t>
            </a:fld>
            <a:endParaRPr lang="en-US"/>
          </a:p>
        </p:txBody>
      </p:sp>
    </p:spTree>
    <p:extLst>
      <p:ext uri="{BB962C8B-B14F-4D97-AF65-F5344CB8AC3E}">
        <p14:creationId xmlns:p14="http://schemas.microsoft.com/office/powerpoint/2010/main" val="3136392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F70C0B-D284-4034-8513-3EEAAA018347}" type="datetimeFigureOut">
              <a:rPr lang="en-US" smtClean="0"/>
              <a:t>2/18/2024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CD7434-10A5-4903-B5F3-EFD68B6A51EE}" type="slidenum">
              <a:rPr lang="en-US" smtClean="0"/>
              <a:t>‹#›</a:t>
            </a:fld>
            <a:endParaRPr lang="en-US"/>
          </a:p>
        </p:txBody>
      </p:sp>
    </p:spTree>
    <p:extLst>
      <p:ext uri="{BB962C8B-B14F-4D97-AF65-F5344CB8AC3E}">
        <p14:creationId xmlns:p14="http://schemas.microsoft.com/office/powerpoint/2010/main" val="1841803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1EF2FA-1677-96A4-4159-A2524F89F90A}"/>
            </a:ext>
          </a:extLst>
        </p:cNvPr>
        <p:cNvGrpSpPr/>
        <p:nvPr/>
      </p:nvGrpSpPr>
      <p:grpSpPr>
        <a:xfrm>
          <a:off x="0" y="0"/>
          <a:ext cx="0" cy="0"/>
          <a:chOff x="0" y="0"/>
          <a:chExt cx="0" cy="0"/>
        </a:xfrm>
      </p:grpSpPr>
      <p:pic>
        <p:nvPicPr>
          <p:cNvPr id="1026" name="Picture 2" descr="C:\Users\ScottKellyMikel\AppData\Local\Temp\Temp1_HANDOVER PACKET.zip\HANDOVER PACKET\02_HOME GRAPHIC\NO CRACK\COLOR\WITH TEXT\HOTIZONTAL\HR_HOMEGRAPHIC_NOCRACK_WITHTEXT_HORIZONTAL.jpg">
            <a:extLst>
              <a:ext uri="{FF2B5EF4-FFF2-40B4-BE49-F238E27FC236}">
                <a16:creationId xmlns:a16="http://schemas.microsoft.com/office/drawing/2014/main" id="{2DF29F3D-3BFE-3E3D-8063-3EBF914C2AA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9144000" cy="54864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id="{A83F0E1B-24FC-0CF4-9C13-34836925AF67}"/>
              </a:ext>
            </a:extLst>
          </p:cNvPr>
          <p:cNvSpPr>
            <a:spLocks noGrp="1"/>
          </p:cNvSpPr>
          <p:nvPr>
            <p:ph type="subTitle" idx="1"/>
          </p:nvPr>
        </p:nvSpPr>
        <p:spPr>
          <a:xfrm>
            <a:off x="3886200" y="4419600"/>
            <a:ext cx="4267200" cy="524797"/>
          </a:xfrm>
        </p:spPr>
        <p:txBody>
          <a:bodyPr>
            <a:noAutofit/>
          </a:bodyPr>
          <a:lstStyle/>
          <a:p>
            <a:pPr algn="l"/>
            <a:r>
              <a:rPr lang="en-US" sz="2800" b="1" dirty="0">
                <a:solidFill>
                  <a:srgbClr val="FF0000"/>
                </a:solidFill>
              </a:rPr>
              <a:t>FEBRUARY 18, 2024</a:t>
            </a:r>
          </a:p>
        </p:txBody>
      </p:sp>
      <p:pic>
        <p:nvPicPr>
          <p:cNvPr id="2" name="Picture 1">
            <a:extLst>
              <a:ext uri="{FF2B5EF4-FFF2-40B4-BE49-F238E27FC236}">
                <a16:creationId xmlns:a16="http://schemas.microsoft.com/office/drawing/2014/main" id="{7F74FB1D-EC03-EA3E-E4E8-18BCF041F354}"/>
              </a:ext>
            </a:extLst>
          </p:cNvPr>
          <p:cNvPicPr>
            <a:picLocks noChangeAspect="1"/>
          </p:cNvPicPr>
          <p:nvPr/>
        </p:nvPicPr>
        <p:blipFill>
          <a:blip r:embed="rId3"/>
          <a:stretch>
            <a:fillRect/>
          </a:stretch>
        </p:blipFill>
        <p:spPr>
          <a:xfrm>
            <a:off x="6961535" y="4345208"/>
            <a:ext cx="1191865" cy="1198377"/>
          </a:xfrm>
          <a:prstGeom prst="rect">
            <a:avLst/>
          </a:prstGeom>
        </p:spPr>
      </p:pic>
    </p:spTree>
    <p:extLst>
      <p:ext uri="{BB962C8B-B14F-4D97-AF65-F5344CB8AC3E}">
        <p14:creationId xmlns:p14="http://schemas.microsoft.com/office/powerpoint/2010/main" val="1933307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FA32CC-D00F-0BEF-9EF7-F099CED7DA62}"/>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357C2CF3-A08F-4C6C-AB8D-66542328CB0E}"/>
              </a:ext>
            </a:extLst>
          </p:cNvPr>
          <p:cNvSpPr>
            <a:spLocks noGrp="1"/>
          </p:cNvSpPr>
          <p:nvPr>
            <p:ph type="subTitle" idx="1"/>
          </p:nvPr>
        </p:nvSpPr>
        <p:spPr>
          <a:xfrm>
            <a:off x="304800" y="2247900"/>
            <a:ext cx="8534400" cy="2362200"/>
          </a:xfrm>
        </p:spPr>
        <p:txBody>
          <a:bodyPr>
            <a:normAutofit/>
          </a:bodyPr>
          <a:lstStyle/>
          <a:p>
            <a:r>
              <a:rPr lang="en-US" b="1" dirty="0">
                <a:solidFill>
                  <a:schemeClr val="tx1"/>
                </a:solidFill>
              </a:rPr>
              <a:t>“Fathers, do not provoke your children to anger, but bring them up in the discipline and instruction of the Lord.” </a:t>
            </a:r>
          </a:p>
          <a:p>
            <a:r>
              <a:rPr lang="en-US" b="1" dirty="0">
                <a:solidFill>
                  <a:schemeClr val="tx1"/>
                </a:solidFill>
              </a:rPr>
              <a:t>(Ephesians 6:4)</a:t>
            </a:r>
          </a:p>
        </p:txBody>
      </p:sp>
      <p:pic>
        <p:nvPicPr>
          <p:cNvPr id="3074" name="Picture 2">
            <a:extLst>
              <a:ext uri="{FF2B5EF4-FFF2-40B4-BE49-F238E27FC236}">
                <a16:creationId xmlns:a16="http://schemas.microsoft.com/office/drawing/2014/main" id="{2BDB5D91-57FB-52E1-45E2-ED4A82EAB4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854"/>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9007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4B4505-47EA-1BF9-A2E1-FC1B1E54D3B0}"/>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2304A271-8B46-56B9-906F-1AFDBC3C1C60}"/>
              </a:ext>
            </a:extLst>
          </p:cNvPr>
          <p:cNvSpPr>
            <a:spLocks noGrp="1"/>
          </p:cNvSpPr>
          <p:nvPr>
            <p:ph type="subTitle" idx="1"/>
          </p:nvPr>
        </p:nvSpPr>
        <p:spPr>
          <a:xfrm>
            <a:off x="304800" y="2247900"/>
            <a:ext cx="8534400" cy="2362200"/>
          </a:xfrm>
        </p:spPr>
        <p:txBody>
          <a:bodyPr>
            <a:normAutofit fontScale="92500"/>
          </a:bodyPr>
          <a:lstStyle/>
          <a:p>
            <a:r>
              <a:rPr lang="en-US" b="1" dirty="0">
                <a:solidFill>
                  <a:schemeClr val="tx1"/>
                </a:solidFill>
              </a:rPr>
              <a:t>A PARENT’S PATIENT TRAINING BECOMES A HELPFUL CONDUIT OF GOD’S GRACE TO THE CHILD!</a:t>
            </a:r>
          </a:p>
          <a:p>
            <a:endParaRPr lang="en-US" b="1" dirty="0">
              <a:solidFill>
                <a:schemeClr val="tx1"/>
              </a:solidFill>
            </a:endParaRPr>
          </a:p>
          <a:p>
            <a:r>
              <a:rPr lang="en-US" b="1" dirty="0">
                <a:solidFill>
                  <a:schemeClr val="tx1"/>
                </a:solidFill>
              </a:rPr>
              <a:t>Listen to PSALM 78…</a:t>
            </a:r>
          </a:p>
        </p:txBody>
      </p:sp>
      <p:pic>
        <p:nvPicPr>
          <p:cNvPr id="3074" name="Picture 2">
            <a:extLst>
              <a:ext uri="{FF2B5EF4-FFF2-40B4-BE49-F238E27FC236}">
                <a16:creationId xmlns:a16="http://schemas.microsoft.com/office/drawing/2014/main" id="{AE2B6488-1C5F-2965-5228-5CDE55D111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854"/>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6992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2500" y="2105025"/>
            <a:ext cx="7239000" cy="2971800"/>
          </a:xfrm>
        </p:spPr>
        <p:txBody>
          <a:bodyPr>
            <a:normAutofit/>
          </a:bodyPr>
          <a:lstStyle/>
          <a:p>
            <a:r>
              <a:rPr lang="en-US" sz="3600" b="1" i="1" dirty="0">
                <a:solidFill>
                  <a:schemeClr val="tx1"/>
                </a:solidFill>
                <a:latin typeface="+mj-lt"/>
              </a:rPr>
              <a:t>WHAT FUNDAMENTALS?</a:t>
            </a:r>
            <a:r>
              <a:rPr lang="en-US" sz="3600" i="1" dirty="0">
                <a:solidFill>
                  <a:schemeClr val="tx1"/>
                </a:solidFill>
              </a:rPr>
              <a:t> </a:t>
            </a:r>
            <a:endParaRPr lang="en-US" sz="3600" dirty="0">
              <a:solidFill>
                <a:schemeClr val="tx1"/>
              </a:solidFill>
            </a:endParaRPr>
          </a:p>
          <a:p>
            <a:r>
              <a:rPr lang="en-US" sz="3600" b="1" dirty="0">
                <a:solidFill>
                  <a:srgbClr val="FF0000"/>
                </a:solidFill>
              </a:rPr>
              <a:t>LOVE GOD</a:t>
            </a:r>
          </a:p>
          <a:p>
            <a:r>
              <a:rPr lang="en-US" sz="3600" b="1" dirty="0">
                <a:solidFill>
                  <a:srgbClr val="FF0000"/>
                </a:solidFill>
              </a:rPr>
              <a:t>LOVE GOD’S WORD</a:t>
            </a:r>
          </a:p>
          <a:p>
            <a:r>
              <a:rPr lang="en-US" sz="3600" b="1" dirty="0">
                <a:solidFill>
                  <a:srgbClr val="FF0000"/>
                </a:solidFill>
              </a:rPr>
              <a:t>LOVE OTHERS FOR GOD’S NAME</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6900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057400"/>
            <a:ext cx="8686800" cy="3962400"/>
          </a:xfrm>
        </p:spPr>
        <p:txBody>
          <a:bodyPr>
            <a:normAutofit/>
          </a:bodyPr>
          <a:lstStyle/>
          <a:p>
            <a:r>
              <a:rPr lang="en-US" b="1" dirty="0">
                <a:solidFill>
                  <a:schemeClr val="tx1"/>
                </a:solidFill>
              </a:rPr>
              <a:t>“But as for you, continue in what you have learned and have become convinced of, because you know those from whom you learned it, and how from INFANCY you have known the Holy Scriptures, which are able to make you wise for salvation through faith in Christ Jesus.” </a:t>
            </a:r>
          </a:p>
          <a:p>
            <a:r>
              <a:rPr lang="en-US" b="1" dirty="0">
                <a:solidFill>
                  <a:schemeClr val="tx1"/>
                </a:solidFill>
              </a:rPr>
              <a:t>(2 Timothy 3:14-15)</a:t>
            </a:r>
          </a:p>
          <a:p>
            <a:endParaRPr lang="en-US" sz="4800" b="1" dirty="0">
              <a:solidFill>
                <a:schemeClr val="tx1"/>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854"/>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6865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286000"/>
            <a:ext cx="8153400" cy="2667000"/>
          </a:xfrm>
        </p:spPr>
        <p:txBody>
          <a:bodyPr>
            <a:normAutofit/>
          </a:bodyPr>
          <a:lstStyle/>
          <a:p>
            <a:r>
              <a:rPr lang="en-US" sz="4000" b="1" dirty="0">
                <a:solidFill>
                  <a:schemeClr val="tx1"/>
                </a:solidFill>
              </a:rPr>
              <a:t>4. BETTER PARENTING = </a:t>
            </a:r>
          </a:p>
          <a:p>
            <a:r>
              <a:rPr lang="en-US" sz="4400" b="1" u="sng" dirty="0">
                <a:solidFill>
                  <a:srgbClr val="FF0000"/>
                </a:solidFill>
              </a:rPr>
              <a:t>EXPLORING</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1164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5300" y="2057400"/>
            <a:ext cx="8153400" cy="4038600"/>
          </a:xfrm>
        </p:spPr>
        <p:txBody>
          <a:bodyPr>
            <a:normAutofit lnSpcReduction="10000"/>
          </a:bodyPr>
          <a:lstStyle/>
          <a:p>
            <a:r>
              <a:rPr lang="en-US" b="1" dirty="0">
                <a:solidFill>
                  <a:schemeClr val="tx1"/>
                </a:solidFill>
              </a:rPr>
              <a:t>“The good man brings good things </a:t>
            </a:r>
          </a:p>
          <a:p>
            <a:r>
              <a:rPr lang="en-US" b="1" dirty="0">
                <a:solidFill>
                  <a:schemeClr val="tx1"/>
                </a:solidFill>
              </a:rPr>
              <a:t>out of the good stored up in his heart. </a:t>
            </a:r>
          </a:p>
          <a:p>
            <a:r>
              <a:rPr lang="en-US" b="1" dirty="0">
                <a:solidFill>
                  <a:schemeClr val="tx1"/>
                </a:solidFill>
              </a:rPr>
              <a:t>The evil man brings evil things </a:t>
            </a:r>
          </a:p>
          <a:p>
            <a:r>
              <a:rPr lang="en-US" b="1" dirty="0">
                <a:solidFill>
                  <a:schemeClr val="tx1"/>
                </a:solidFill>
              </a:rPr>
              <a:t>out of the evil stored up in his heart. </a:t>
            </a:r>
          </a:p>
          <a:p>
            <a:r>
              <a:rPr lang="en-US" b="1" dirty="0">
                <a:solidFill>
                  <a:schemeClr val="tx1"/>
                </a:solidFill>
              </a:rPr>
              <a:t>For out of the overflow of his heart </a:t>
            </a:r>
          </a:p>
          <a:p>
            <a:r>
              <a:rPr lang="en-US" b="1" dirty="0">
                <a:solidFill>
                  <a:schemeClr val="tx1"/>
                </a:solidFill>
              </a:rPr>
              <a:t>the mouth speaks.”</a:t>
            </a:r>
          </a:p>
          <a:p>
            <a:r>
              <a:rPr lang="en-US" b="1" dirty="0">
                <a:solidFill>
                  <a:schemeClr val="tx1"/>
                </a:solidFill>
              </a:rPr>
              <a:t>(Luke 6:45)</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854"/>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8828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5300" y="1981200"/>
            <a:ext cx="8153400" cy="1743075"/>
          </a:xfrm>
        </p:spPr>
        <p:txBody>
          <a:bodyPr>
            <a:normAutofit/>
          </a:bodyPr>
          <a:lstStyle/>
          <a:p>
            <a:r>
              <a:rPr lang="en-US" sz="4000" b="1" dirty="0">
                <a:solidFill>
                  <a:schemeClr val="tx1"/>
                </a:solidFill>
              </a:rPr>
              <a:t>5. BETTER PARENTING = </a:t>
            </a:r>
          </a:p>
          <a:p>
            <a:r>
              <a:rPr lang="en-US" sz="4400" b="1" u="sng" dirty="0">
                <a:solidFill>
                  <a:srgbClr val="FF0000"/>
                </a:solidFill>
              </a:rPr>
              <a:t>COACHING</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ubtitle 2">
            <a:extLst>
              <a:ext uri="{FF2B5EF4-FFF2-40B4-BE49-F238E27FC236}">
                <a16:creationId xmlns:a16="http://schemas.microsoft.com/office/drawing/2014/main" id="{6846619D-F54E-00F7-ACCC-AB28FFA058D1}"/>
              </a:ext>
            </a:extLst>
          </p:cNvPr>
          <p:cNvSpPr txBox="1">
            <a:spLocks/>
          </p:cNvSpPr>
          <p:nvPr/>
        </p:nvSpPr>
        <p:spPr>
          <a:xfrm>
            <a:off x="505132" y="4191000"/>
            <a:ext cx="8153400" cy="1666875"/>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b="1" dirty="0">
                <a:solidFill>
                  <a:schemeClr val="tx1"/>
                </a:solidFill>
              </a:rPr>
              <a:t>“Keep your heart with all vigilance, </a:t>
            </a:r>
          </a:p>
          <a:p>
            <a:r>
              <a:rPr lang="en-US" b="1" dirty="0">
                <a:solidFill>
                  <a:schemeClr val="tx1"/>
                </a:solidFill>
              </a:rPr>
              <a:t>for from it flow the springs of life!”</a:t>
            </a:r>
          </a:p>
          <a:p>
            <a:r>
              <a:rPr lang="en-US" b="1" dirty="0">
                <a:solidFill>
                  <a:schemeClr val="tx1"/>
                </a:solidFill>
              </a:rPr>
              <a:t>(Proverbs 4:23) </a:t>
            </a:r>
            <a:endParaRPr lang="en-US" b="1" u="sng" dirty="0">
              <a:solidFill>
                <a:srgbClr val="FF0000"/>
              </a:solidFill>
            </a:endParaRPr>
          </a:p>
        </p:txBody>
      </p:sp>
    </p:spTree>
    <p:extLst>
      <p:ext uri="{BB962C8B-B14F-4D97-AF65-F5344CB8AC3E}">
        <p14:creationId xmlns:p14="http://schemas.microsoft.com/office/powerpoint/2010/main" val="1304270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5300" y="2133600"/>
            <a:ext cx="8153400" cy="1666875"/>
          </a:xfrm>
        </p:spPr>
        <p:txBody>
          <a:bodyPr>
            <a:normAutofit/>
          </a:bodyPr>
          <a:lstStyle/>
          <a:p>
            <a:r>
              <a:rPr lang="en-US" sz="4000" b="1" dirty="0">
                <a:solidFill>
                  <a:schemeClr val="tx1"/>
                </a:solidFill>
              </a:rPr>
              <a:t>6. BETTER PARENTING = </a:t>
            </a:r>
          </a:p>
          <a:p>
            <a:r>
              <a:rPr lang="en-US" sz="4400" b="1" u="sng" dirty="0">
                <a:solidFill>
                  <a:srgbClr val="FF0000"/>
                </a:solidFill>
              </a:rPr>
              <a:t>AFFIRMING</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ubtitle 2">
            <a:extLst>
              <a:ext uri="{FF2B5EF4-FFF2-40B4-BE49-F238E27FC236}">
                <a16:creationId xmlns:a16="http://schemas.microsoft.com/office/drawing/2014/main" id="{842D89D3-4585-C461-DD36-5602586510AF}"/>
              </a:ext>
            </a:extLst>
          </p:cNvPr>
          <p:cNvSpPr txBox="1">
            <a:spLocks/>
          </p:cNvSpPr>
          <p:nvPr/>
        </p:nvSpPr>
        <p:spPr>
          <a:xfrm>
            <a:off x="505132" y="4191000"/>
            <a:ext cx="8153400" cy="1666875"/>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b="1" dirty="0">
                <a:solidFill>
                  <a:schemeClr val="tx1"/>
                </a:solidFill>
              </a:rPr>
              <a:t>“Encourage one another </a:t>
            </a:r>
          </a:p>
          <a:p>
            <a:r>
              <a:rPr lang="en-US" b="1" dirty="0">
                <a:solidFill>
                  <a:schemeClr val="tx1"/>
                </a:solidFill>
              </a:rPr>
              <a:t>and build one another up…”</a:t>
            </a:r>
          </a:p>
          <a:p>
            <a:r>
              <a:rPr lang="en-US" b="1" dirty="0">
                <a:solidFill>
                  <a:schemeClr val="tx1"/>
                </a:solidFill>
              </a:rPr>
              <a:t>(1 Thessalonians 5:11) </a:t>
            </a:r>
            <a:endParaRPr lang="en-US" b="1" u="sng" dirty="0">
              <a:solidFill>
                <a:srgbClr val="FF0000"/>
              </a:solidFill>
            </a:endParaRPr>
          </a:p>
        </p:txBody>
      </p:sp>
    </p:spTree>
    <p:extLst>
      <p:ext uri="{BB962C8B-B14F-4D97-AF65-F5344CB8AC3E}">
        <p14:creationId xmlns:p14="http://schemas.microsoft.com/office/powerpoint/2010/main" val="2149024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26CD05-6E3C-17DF-BA33-8043DA2221F6}"/>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2D579854-A34F-0124-3D6D-5AD412AF066A}"/>
              </a:ext>
            </a:extLst>
          </p:cNvPr>
          <p:cNvSpPr>
            <a:spLocks noGrp="1"/>
          </p:cNvSpPr>
          <p:nvPr>
            <p:ph type="subTitle" idx="1"/>
          </p:nvPr>
        </p:nvSpPr>
        <p:spPr>
          <a:xfrm>
            <a:off x="495300" y="2133600"/>
            <a:ext cx="8153400" cy="1666875"/>
          </a:xfrm>
        </p:spPr>
        <p:txBody>
          <a:bodyPr>
            <a:normAutofit/>
          </a:bodyPr>
          <a:lstStyle/>
          <a:p>
            <a:r>
              <a:rPr lang="en-US" sz="4000" b="1" dirty="0">
                <a:solidFill>
                  <a:schemeClr val="tx1"/>
                </a:solidFill>
              </a:rPr>
              <a:t>7. BETTER PARENTING = </a:t>
            </a:r>
          </a:p>
          <a:p>
            <a:r>
              <a:rPr lang="en-US" sz="4400" b="1" u="sng" dirty="0">
                <a:solidFill>
                  <a:srgbClr val="FF0000"/>
                </a:solidFill>
              </a:rPr>
              <a:t>RELEASING</a:t>
            </a:r>
          </a:p>
        </p:txBody>
      </p:sp>
      <p:pic>
        <p:nvPicPr>
          <p:cNvPr id="3074" name="Picture 2">
            <a:extLst>
              <a:ext uri="{FF2B5EF4-FFF2-40B4-BE49-F238E27FC236}">
                <a16:creationId xmlns:a16="http://schemas.microsoft.com/office/drawing/2014/main" id="{21E28F16-0490-FDFA-0540-43BA95A661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ubtitle 2">
            <a:extLst>
              <a:ext uri="{FF2B5EF4-FFF2-40B4-BE49-F238E27FC236}">
                <a16:creationId xmlns:a16="http://schemas.microsoft.com/office/drawing/2014/main" id="{D0C5BF8A-4F0D-1A57-6468-878EC0F784CE}"/>
              </a:ext>
            </a:extLst>
          </p:cNvPr>
          <p:cNvSpPr txBox="1">
            <a:spLocks/>
          </p:cNvSpPr>
          <p:nvPr/>
        </p:nvSpPr>
        <p:spPr>
          <a:xfrm>
            <a:off x="505132" y="4191000"/>
            <a:ext cx="8153400" cy="1666875"/>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b="1" dirty="0">
                <a:solidFill>
                  <a:schemeClr val="tx1"/>
                </a:solidFill>
              </a:rPr>
              <a:t>“Encourage one another </a:t>
            </a:r>
          </a:p>
          <a:p>
            <a:r>
              <a:rPr lang="en-US" b="1" dirty="0">
                <a:solidFill>
                  <a:schemeClr val="tx1"/>
                </a:solidFill>
              </a:rPr>
              <a:t>and build one another up…”</a:t>
            </a:r>
          </a:p>
          <a:p>
            <a:r>
              <a:rPr lang="en-US" b="1" dirty="0">
                <a:solidFill>
                  <a:schemeClr val="tx1"/>
                </a:solidFill>
              </a:rPr>
              <a:t>(1 Thessalonians 5:11) </a:t>
            </a:r>
            <a:endParaRPr lang="en-US" b="1" u="sng" dirty="0">
              <a:solidFill>
                <a:srgbClr val="FF0000"/>
              </a:solidFill>
            </a:endParaRPr>
          </a:p>
        </p:txBody>
      </p:sp>
    </p:spTree>
    <p:extLst>
      <p:ext uri="{BB962C8B-B14F-4D97-AF65-F5344CB8AC3E}">
        <p14:creationId xmlns:p14="http://schemas.microsoft.com/office/powerpoint/2010/main" val="3126929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9536EA-C23E-19A8-052B-A295DC16AAAD}"/>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13C79EBF-1318-B1C5-A496-AF6ABBB0AFA5}"/>
              </a:ext>
            </a:extLst>
          </p:cNvPr>
          <p:cNvSpPr>
            <a:spLocks noGrp="1"/>
          </p:cNvSpPr>
          <p:nvPr>
            <p:ph type="subTitle" idx="1"/>
          </p:nvPr>
        </p:nvSpPr>
        <p:spPr>
          <a:xfrm>
            <a:off x="495300" y="1828800"/>
            <a:ext cx="8153400" cy="4724400"/>
          </a:xfrm>
        </p:spPr>
        <p:txBody>
          <a:bodyPr>
            <a:normAutofit fontScale="62500" lnSpcReduction="20000"/>
          </a:bodyPr>
          <a:lstStyle/>
          <a:p>
            <a:pPr>
              <a:lnSpc>
                <a:spcPct val="120000"/>
              </a:lnSpc>
            </a:pPr>
            <a:r>
              <a:rPr lang="en-US" sz="4800" b="1" dirty="0">
                <a:solidFill>
                  <a:schemeClr val="tx1"/>
                </a:solidFill>
              </a:rPr>
              <a:t>“Like arrows in the hand of a warrior, </a:t>
            </a:r>
          </a:p>
          <a:p>
            <a:pPr>
              <a:lnSpc>
                <a:spcPct val="120000"/>
              </a:lnSpc>
            </a:pPr>
            <a:r>
              <a:rPr lang="en-US" sz="4800" b="1" dirty="0">
                <a:solidFill>
                  <a:schemeClr val="tx1"/>
                </a:solidFill>
              </a:rPr>
              <a:t>so are the children of one’s youth.  </a:t>
            </a:r>
          </a:p>
          <a:p>
            <a:pPr>
              <a:lnSpc>
                <a:spcPct val="120000"/>
              </a:lnSpc>
            </a:pPr>
            <a:r>
              <a:rPr lang="en-US" sz="4800" b="1" dirty="0">
                <a:solidFill>
                  <a:schemeClr val="tx1"/>
                </a:solidFill>
              </a:rPr>
              <a:t>How blessed is the man </a:t>
            </a:r>
          </a:p>
          <a:p>
            <a:pPr>
              <a:lnSpc>
                <a:spcPct val="120000"/>
              </a:lnSpc>
            </a:pPr>
            <a:r>
              <a:rPr lang="en-US" sz="4800" b="1" dirty="0">
                <a:solidFill>
                  <a:schemeClr val="tx1"/>
                </a:solidFill>
              </a:rPr>
              <a:t>whose quiver is full of them!</a:t>
            </a:r>
          </a:p>
          <a:p>
            <a:pPr>
              <a:lnSpc>
                <a:spcPct val="120000"/>
              </a:lnSpc>
            </a:pPr>
            <a:r>
              <a:rPr lang="en-US" sz="4800" b="1" dirty="0">
                <a:solidFill>
                  <a:schemeClr val="tx1"/>
                </a:solidFill>
              </a:rPr>
              <a:t>He shall not be put to shame</a:t>
            </a:r>
          </a:p>
          <a:p>
            <a:pPr>
              <a:lnSpc>
                <a:spcPct val="120000"/>
              </a:lnSpc>
            </a:pPr>
            <a:r>
              <a:rPr lang="en-US" sz="4800" b="1" dirty="0">
                <a:solidFill>
                  <a:schemeClr val="tx1"/>
                </a:solidFill>
              </a:rPr>
              <a:t>When he speaks with his enemies in the gate.” </a:t>
            </a:r>
          </a:p>
          <a:p>
            <a:pPr>
              <a:lnSpc>
                <a:spcPct val="120000"/>
              </a:lnSpc>
            </a:pPr>
            <a:r>
              <a:rPr lang="en-US" sz="4800" b="1" dirty="0">
                <a:solidFill>
                  <a:schemeClr val="tx1"/>
                </a:solidFill>
              </a:rPr>
              <a:t>(Psalm 127)</a:t>
            </a:r>
          </a:p>
        </p:txBody>
      </p:sp>
      <p:pic>
        <p:nvPicPr>
          <p:cNvPr id="3074" name="Picture 2">
            <a:extLst>
              <a:ext uri="{FF2B5EF4-FFF2-40B4-BE49-F238E27FC236}">
                <a16:creationId xmlns:a16="http://schemas.microsoft.com/office/drawing/2014/main" id="{F8D4E180-29CF-CB1C-A5A1-97A3CCA4DF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0902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712913"/>
            <a:ext cx="8534400" cy="2554287"/>
          </a:xfrm>
        </p:spPr>
        <p:txBody>
          <a:bodyPr>
            <a:normAutofit/>
          </a:bodyPr>
          <a:lstStyle/>
          <a:p>
            <a:r>
              <a:rPr lang="en-US" sz="5400" b="1" dirty="0"/>
              <a:t>THE KID’S ROOM:</a:t>
            </a:r>
            <a:br>
              <a:rPr lang="en-US" sz="5400" b="1" dirty="0"/>
            </a:br>
            <a:r>
              <a:rPr lang="en-US" sz="4800" b="1" dirty="0">
                <a:solidFill>
                  <a:srgbClr val="FF0000"/>
                </a:solidFill>
              </a:rPr>
              <a:t>Parenting with </a:t>
            </a:r>
            <a:br>
              <a:rPr lang="en-US" sz="4800" b="1" dirty="0">
                <a:solidFill>
                  <a:srgbClr val="FF0000"/>
                </a:solidFill>
              </a:rPr>
            </a:br>
            <a:r>
              <a:rPr lang="en-US" sz="4800" b="1" dirty="0">
                <a:solidFill>
                  <a:srgbClr val="FF0000"/>
                </a:solidFill>
              </a:rPr>
              <a:t>God’s Good News</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a:extLst>
              <a:ext uri="{FF2B5EF4-FFF2-40B4-BE49-F238E27FC236}">
                <a16:creationId xmlns:a16="http://schemas.microsoft.com/office/drawing/2014/main" id="{76170744-5E18-8416-4AE7-8B71C29C12D2}"/>
              </a:ext>
            </a:extLst>
          </p:cNvPr>
          <p:cNvSpPr txBox="1">
            <a:spLocks/>
          </p:cNvSpPr>
          <p:nvPr/>
        </p:nvSpPr>
        <p:spPr>
          <a:xfrm>
            <a:off x="304800" y="4389438"/>
            <a:ext cx="8534400" cy="70510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i="1" dirty="0">
                <a:latin typeface="+mn-lt"/>
              </a:rPr>
              <a:t>“We love, because He first loved us! (1 John 4:19)</a:t>
            </a:r>
            <a:endParaRPr lang="en-US" sz="2800" b="1" dirty="0">
              <a:solidFill>
                <a:srgbClr val="FF0000"/>
              </a:solidFill>
              <a:latin typeface="+mn-lt"/>
            </a:endParaRPr>
          </a:p>
        </p:txBody>
      </p:sp>
    </p:spTree>
    <p:extLst>
      <p:ext uri="{BB962C8B-B14F-4D97-AF65-F5344CB8AC3E}">
        <p14:creationId xmlns:p14="http://schemas.microsoft.com/office/powerpoint/2010/main" val="601066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F13026-160A-6653-3183-A680C1800EC4}"/>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907BA550-3D67-245F-08E5-85F75ED80F9E}"/>
              </a:ext>
            </a:extLst>
          </p:cNvPr>
          <p:cNvSpPr>
            <a:spLocks noGrp="1"/>
          </p:cNvSpPr>
          <p:nvPr>
            <p:ph type="subTitle" idx="1"/>
          </p:nvPr>
        </p:nvSpPr>
        <p:spPr>
          <a:xfrm>
            <a:off x="495300" y="2133600"/>
            <a:ext cx="8153400" cy="1666875"/>
          </a:xfrm>
        </p:spPr>
        <p:txBody>
          <a:bodyPr>
            <a:normAutofit/>
          </a:bodyPr>
          <a:lstStyle/>
          <a:p>
            <a:r>
              <a:rPr lang="en-US" sz="4000" b="1" dirty="0">
                <a:solidFill>
                  <a:schemeClr val="tx1"/>
                </a:solidFill>
              </a:rPr>
              <a:t>8. BETTER PARENTING = </a:t>
            </a:r>
          </a:p>
          <a:p>
            <a:r>
              <a:rPr lang="en-US" sz="4400" b="1" u="sng" dirty="0">
                <a:solidFill>
                  <a:srgbClr val="FF0000"/>
                </a:solidFill>
              </a:rPr>
              <a:t>CONTINUING…</a:t>
            </a:r>
          </a:p>
        </p:txBody>
      </p:sp>
      <p:pic>
        <p:nvPicPr>
          <p:cNvPr id="3074" name="Picture 2">
            <a:extLst>
              <a:ext uri="{FF2B5EF4-FFF2-40B4-BE49-F238E27FC236}">
                <a16:creationId xmlns:a16="http://schemas.microsoft.com/office/drawing/2014/main" id="{ACC1F68F-3BD0-299D-7916-22CE0FAF2C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0381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5300" y="2133600"/>
            <a:ext cx="8153400" cy="2895600"/>
          </a:xfrm>
        </p:spPr>
        <p:txBody>
          <a:bodyPr>
            <a:normAutofit/>
          </a:bodyPr>
          <a:lstStyle/>
          <a:p>
            <a:r>
              <a:rPr lang="en-US" sz="4000" b="1" dirty="0">
                <a:solidFill>
                  <a:schemeClr val="tx1"/>
                </a:solidFill>
              </a:rPr>
              <a:t>Our next steps of parenting can be “better” in God’s sight –</a:t>
            </a:r>
          </a:p>
          <a:p>
            <a:r>
              <a:rPr lang="en-US" sz="4000" b="1" dirty="0">
                <a:solidFill>
                  <a:schemeClr val="tx1"/>
                </a:solidFill>
              </a:rPr>
              <a:t>Because God is the faithful builder of </a:t>
            </a:r>
            <a:r>
              <a:rPr lang="en-US" sz="4800" b="1" dirty="0">
                <a:solidFill>
                  <a:srgbClr val="FF0000"/>
                </a:solidFill>
              </a:rPr>
              <a:t>HIS HOUSEHOLD!</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7449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286000"/>
            <a:ext cx="8153400" cy="3886200"/>
          </a:xfrm>
        </p:spPr>
        <p:txBody>
          <a:bodyPr>
            <a:normAutofit/>
          </a:bodyPr>
          <a:lstStyle/>
          <a:p>
            <a:r>
              <a:rPr lang="en-US" sz="4000" b="1" dirty="0">
                <a:solidFill>
                  <a:schemeClr val="tx1"/>
                </a:solidFill>
              </a:rPr>
              <a:t>1. BETTER PARENTING = </a:t>
            </a:r>
          </a:p>
          <a:p>
            <a:r>
              <a:rPr lang="en-US" sz="4400" b="1" u="sng" dirty="0">
                <a:solidFill>
                  <a:srgbClr val="FF0000"/>
                </a:solidFill>
              </a:rPr>
              <a:t>RECEIVING</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0374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5300" y="1905000"/>
            <a:ext cx="8153400" cy="4267200"/>
          </a:xfrm>
        </p:spPr>
        <p:txBody>
          <a:bodyPr>
            <a:normAutofit fontScale="55000" lnSpcReduction="20000"/>
          </a:bodyPr>
          <a:lstStyle/>
          <a:p>
            <a:pPr>
              <a:lnSpc>
                <a:spcPct val="120000"/>
              </a:lnSpc>
            </a:pPr>
            <a:r>
              <a:rPr lang="en-US" sz="4800" b="1" dirty="0">
                <a:solidFill>
                  <a:schemeClr val="tx1"/>
                </a:solidFill>
              </a:rPr>
              <a:t>“Unless the LORD builds the house, </a:t>
            </a:r>
          </a:p>
          <a:p>
            <a:pPr>
              <a:lnSpc>
                <a:spcPct val="120000"/>
              </a:lnSpc>
            </a:pPr>
            <a:r>
              <a:rPr lang="en-US" sz="4800" b="1" dirty="0">
                <a:solidFill>
                  <a:schemeClr val="tx1"/>
                </a:solidFill>
              </a:rPr>
              <a:t>those who build it labor in vain. </a:t>
            </a:r>
          </a:p>
          <a:p>
            <a:pPr>
              <a:lnSpc>
                <a:spcPct val="120000"/>
              </a:lnSpc>
            </a:pPr>
            <a:r>
              <a:rPr lang="en-US" sz="4800" b="1" dirty="0">
                <a:solidFill>
                  <a:schemeClr val="tx1"/>
                </a:solidFill>
              </a:rPr>
              <a:t>Unless the LORD watches over the city, </a:t>
            </a:r>
          </a:p>
          <a:p>
            <a:pPr>
              <a:lnSpc>
                <a:spcPct val="120000"/>
              </a:lnSpc>
            </a:pPr>
            <a:r>
              <a:rPr lang="en-US" sz="4800" b="1" dirty="0">
                <a:solidFill>
                  <a:schemeClr val="tx1"/>
                </a:solidFill>
              </a:rPr>
              <a:t>the watchman stays awake in vain. </a:t>
            </a:r>
          </a:p>
          <a:p>
            <a:pPr>
              <a:lnSpc>
                <a:spcPct val="120000"/>
              </a:lnSpc>
            </a:pPr>
            <a:r>
              <a:rPr lang="en-US" sz="4800" b="1" dirty="0">
                <a:solidFill>
                  <a:schemeClr val="tx1"/>
                </a:solidFill>
              </a:rPr>
              <a:t>It is in vain that you rise up early and go late to rest. </a:t>
            </a:r>
          </a:p>
          <a:p>
            <a:pPr>
              <a:lnSpc>
                <a:spcPct val="120000"/>
              </a:lnSpc>
            </a:pPr>
            <a:r>
              <a:rPr lang="en-US" sz="4800" b="1" dirty="0">
                <a:solidFill>
                  <a:schemeClr val="tx1"/>
                </a:solidFill>
              </a:rPr>
              <a:t>Behold, children are a heritage from the Lord, </a:t>
            </a:r>
          </a:p>
          <a:p>
            <a:pPr>
              <a:lnSpc>
                <a:spcPct val="120000"/>
              </a:lnSpc>
            </a:pPr>
            <a:r>
              <a:rPr lang="en-US" sz="4800" b="1" dirty="0">
                <a:solidFill>
                  <a:schemeClr val="tx1"/>
                </a:solidFill>
              </a:rPr>
              <a:t>the fruit of the womb is a reward.”  </a:t>
            </a:r>
          </a:p>
          <a:p>
            <a:pPr>
              <a:lnSpc>
                <a:spcPct val="120000"/>
              </a:lnSpc>
            </a:pPr>
            <a:r>
              <a:rPr lang="en-US" sz="4800" b="1" dirty="0">
                <a:solidFill>
                  <a:schemeClr val="tx1"/>
                </a:solidFill>
              </a:rPr>
              <a:t>(Psalm 127)</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6423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1823A3-F8BB-B618-7A46-B905B50D9585}"/>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D985AB7A-793B-6222-68B1-7FDAA5BF7CBD}"/>
              </a:ext>
            </a:extLst>
          </p:cNvPr>
          <p:cNvSpPr>
            <a:spLocks noGrp="1"/>
          </p:cNvSpPr>
          <p:nvPr>
            <p:ph type="subTitle" idx="1"/>
          </p:nvPr>
        </p:nvSpPr>
        <p:spPr>
          <a:xfrm>
            <a:off x="495300" y="1828800"/>
            <a:ext cx="8153400" cy="4724400"/>
          </a:xfrm>
        </p:spPr>
        <p:txBody>
          <a:bodyPr>
            <a:normAutofit fontScale="62500" lnSpcReduction="20000"/>
          </a:bodyPr>
          <a:lstStyle/>
          <a:p>
            <a:pPr>
              <a:lnSpc>
                <a:spcPct val="120000"/>
              </a:lnSpc>
            </a:pPr>
            <a:r>
              <a:rPr lang="en-US" sz="4800" b="1" dirty="0">
                <a:solidFill>
                  <a:schemeClr val="tx1"/>
                </a:solidFill>
              </a:rPr>
              <a:t>“Like arrows in the hand of a warrior, </a:t>
            </a:r>
          </a:p>
          <a:p>
            <a:pPr>
              <a:lnSpc>
                <a:spcPct val="120000"/>
              </a:lnSpc>
            </a:pPr>
            <a:r>
              <a:rPr lang="en-US" sz="4800" b="1" dirty="0">
                <a:solidFill>
                  <a:schemeClr val="tx1"/>
                </a:solidFill>
              </a:rPr>
              <a:t>so are the children of one’s youth.  </a:t>
            </a:r>
          </a:p>
          <a:p>
            <a:pPr>
              <a:lnSpc>
                <a:spcPct val="120000"/>
              </a:lnSpc>
            </a:pPr>
            <a:r>
              <a:rPr lang="en-US" sz="4800" b="1" dirty="0">
                <a:solidFill>
                  <a:schemeClr val="tx1"/>
                </a:solidFill>
              </a:rPr>
              <a:t>How blessed is the man </a:t>
            </a:r>
          </a:p>
          <a:p>
            <a:pPr>
              <a:lnSpc>
                <a:spcPct val="120000"/>
              </a:lnSpc>
            </a:pPr>
            <a:r>
              <a:rPr lang="en-US" sz="4800" b="1" dirty="0">
                <a:solidFill>
                  <a:schemeClr val="tx1"/>
                </a:solidFill>
              </a:rPr>
              <a:t>whose quiver is full of them!</a:t>
            </a:r>
          </a:p>
          <a:p>
            <a:pPr>
              <a:lnSpc>
                <a:spcPct val="120000"/>
              </a:lnSpc>
            </a:pPr>
            <a:r>
              <a:rPr lang="en-US" sz="4800" b="1" dirty="0">
                <a:solidFill>
                  <a:schemeClr val="tx1"/>
                </a:solidFill>
              </a:rPr>
              <a:t>He shall not be put to shame</a:t>
            </a:r>
          </a:p>
          <a:p>
            <a:pPr>
              <a:lnSpc>
                <a:spcPct val="120000"/>
              </a:lnSpc>
            </a:pPr>
            <a:r>
              <a:rPr lang="en-US" sz="4800" b="1" dirty="0">
                <a:solidFill>
                  <a:schemeClr val="tx1"/>
                </a:solidFill>
              </a:rPr>
              <a:t>When he speaks with his enemies in the gate.” </a:t>
            </a:r>
          </a:p>
          <a:p>
            <a:pPr>
              <a:lnSpc>
                <a:spcPct val="120000"/>
              </a:lnSpc>
            </a:pPr>
            <a:r>
              <a:rPr lang="en-US" sz="4800" b="1" dirty="0">
                <a:solidFill>
                  <a:schemeClr val="tx1"/>
                </a:solidFill>
              </a:rPr>
              <a:t>(Psalm 127)</a:t>
            </a:r>
          </a:p>
        </p:txBody>
      </p:sp>
      <p:pic>
        <p:nvPicPr>
          <p:cNvPr id="3074" name="Picture 2">
            <a:extLst>
              <a:ext uri="{FF2B5EF4-FFF2-40B4-BE49-F238E27FC236}">
                <a16:creationId xmlns:a16="http://schemas.microsoft.com/office/drawing/2014/main" id="{12ABEF18-9D71-CEF9-44FD-B59944FE8A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3558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286000"/>
            <a:ext cx="8153400" cy="3886200"/>
          </a:xfrm>
        </p:spPr>
        <p:txBody>
          <a:bodyPr>
            <a:normAutofit/>
          </a:bodyPr>
          <a:lstStyle/>
          <a:p>
            <a:r>
              <a:rPr lang="en-US" sz="4000" b="1" dirty="0">
                <a:solidFill>
                  <a:schemeClr val="tx1"/>
                </a:solidFill>
              </a:rPr>
              <a:t>2. BETTER PARENTING = </a:t>
            </a:r>
          </a:p>
          <a:p>
            <a:r>
              <a:rPr lang="en-US" sz="4400" b="1" u="sng" dirty="0">
                <a:solidFill>
                  <a:srgbClr val="FF0000"/>
                </a:solidFill>
              </a:rPr>
              <a:t>BONDING</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68899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5300" y="2362200"/>
            <a:ext cx="8153400" cy="2590800"/>
          </a:xfrm>
        </p:spPr>
        <p:txBody>
          <a:bodyPr>
            <a:normAutofit/>
          </a:bodyPr>
          <a:lstStyle/>
          <a:p>
            <a:r>
              <a:rPr lang="en-US" sz="2800" b="1" dirty="0">
                <a:solidFill>
                  <a:schemeClr val="tx1"/>
                </a:solidFill>
              </a:rPr>
              <a:t>“See what great love the Father has lavished on us,</a:t>
            </a:r>
          </a:p>
          <a:p>
            <a:r>
              <a:rPr lang="en-US" sz="2800" b="1" dirty="0">
                <a:solidFill>
                  <a:schemeClr val="tx1"/>
                </a:solidFill>
              </a:rPr>
              <a:t> that we should be called children of God! </a:t>
            </a:r>
          </a:p>
          <a:p>
            <a:r>
              <a:rPr lang="en-US" sz="2800" b="1" dirty="0">
                <a:solidFill>
                  <a:schemeClr val="tx1"/>
                </a:solidFill>
              </a:rPr>
              <a:t>And that is what we are!”</a:t>
            </a:r>
          </a:p>
          <a:p>
            <a:r>
              <a:rPr lang="en-US" sz="2800" b="1" dirty="0">
                <a:solidFill>
                  <a:schemeClr val="tx1"/>
                </a:solidFill>
              </a:rPr>
              <a:t>(1 John 3:1)</a:t>
            </a:r>
          </a:p>
          <a:p>
            <a:endParaRPr lang="en-US" sz="4800" b="1" dirty="0">
              <a:solidFill>
                <a:schemeClr val="tx1"/>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854"/>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2047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1BAD01-21F7-64F5-1FF5-9F027008237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595D1E07-9498-8273-01CE-1E3E7CA9A862}"/>
              </a:ext>
            </a:extLst>
          </p:cNvPr>
          <p:cNvSpPr>
            <a:spLocks noGrp="1"/>
          </p:cNvSpPr>
          <p:nvPr>
            <p:ph type="subTitle" idx="1"/>
          </p:nvPr>
        </p:nvSpPr>
        <p:spPr>
          <a:xfrm>
            <a:off x="495300" y="2209800"/>
            <a:ext cx="8153400" cy="3276600"/>
          </a:xfrm>
        </p:spPr>
        <p:txBody>
          <a:bodyPr>
            <a:normAutofit/>
          </a:bodyPr>
          <a:lstStyle/>
          <a:p>
            <a:r>
              <a:rPr lang="en-US" sz="2800" b="1" dirty="0">
                <a:solidFill>
                  <a:schemeClr val="tx1"/>
                </a:solidFill>
              </a:rPr>
              <a:t>“Never will I leave you; </a:t>
            </a:r>
          </a:p>
          <a:p>
            <a:r>
              <a:rPr lang="en-US" sz="2800" b="1" dirty="0">
                <a:solidFill>
                  <a:schemeClr val="tx1"/>
                </a:solidFill>
              </a:rPr>
              <a:t>never will I forsake you.”  </a:t>
            </a:r>
          </a:p>
          <a:p>
            <a:r>
              <a:rPr lang="en-US" sz="2800" b="1" dirty="0">
                <a:solidFill>
                  <a:schemeClr val="tx1"/>
                </a:solidFill>
              </a:rPr>
              <a:t>So we say with confidence, </a:t>
            </a:r>
          </a:p>
          <a:p>
            <a:r>
              <a:rPr lang="en-US" sz="2800" b="1" dirty="0">
                <a:solidFill>
                  <a:schemeClr val="tx1"/>
                </a:solidFill>
              </a:rPr>
              <a:t>“The Lord is my helper; I will not be afraid. </a:t>
            </a:r>
          </a:p>
          <a:p>
            <a:r>
              <a:rPr lang="en-US" sz="2800" b="1" dirty="0">
                <a:solidFill>
                  <a:schemeClr val="tx1"/>
                </a:solidFill>
              </a:rPr>
              <a:t>What can mere mortals do to me?” </a:t>
            </a:r>
          </a:p>
          <a:p>
            <a:r>
              <a:rPr lang="en-US" sz="2800" b="1" dirty="0">
                <a:solidFill>
                  <a:schemeClr val="tx1"/>
                </a:solidFill>
              </a:rPr>
              <a:t>(Hebrews 13:5-6)</a:t>
            </a:r>
          </a:p>
          <a:p>
            <a:endParaRPr lang="en-US" sz="4800" b="1" dirty="0">
              <a:solidFill>
                <a:schemeClr val="tx1"/>
              </a:solidFill>
            </a:endParaRPr>
          </a:p>
        </p:txBody>
      </p:sp>
      <p:pic>
        <p:nvPicPr>
          <p:cNvPr id="3074" name="Picture 2">
            <a:extLst>
              <a:ext uri="{FF2B5EF4-FFF2-40B4-BE49-F238E27FC236}">
                <a16:creationId xmlns:a16="http://schemas.microsoft.com/office/drawing/2014/main" id="{6742433F-3447-FC32-8A38-3548D044B0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854"/>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3443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286000"/>
            <a:ext cx="8153400" cy="3886200"/>
          </a:xfrm>
        </p:spPr>
        <p:txBody>
          <a:bodyPr>
            <a:normAutofit/>
          </a:bodyPr>
          <a:lstStyle/>
          <a:p>
            <a:r>
              <a:rPr lang="en-US" sz="4000" b="1" dirty="0">
                <a:solidFill>
                  <a:schemeClr val="tx1"/>
                </a:solidFill>
              </a:rPr>
              <a:t>3. BETTER PARENTING = </a:t>
            </a:r>
          </a:p>
          <a:p>
            <a:r>
              <a:rPr lang="en-US" sz="4400" b="1" u="sng" dirty="0">
                <a:solidFill>
                  <a:srgbClr val="FF0000"/>
                </a:solidFill>
              </a:rPr>
              <a:t>TRAINING</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76200"/>
            <a:ext cx="92392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6919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5134</TotalTime>
  <Words>572</Words>
  <Application>Microsoft Office PowerPoint</Application>
  <PresentationFormat>On-screen Show (4:3)</PresentationFormat>
  <Paragraphs>80</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PowerPoint Presentation</vt:lpstr>
      <vt:lpstr>THE KID’S ROOM: Parenting with  God’s Good News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ScottKellyMikel</dc:creator>
  <cp:lastModifiedBy>Philip Ingland</cp:lastModifiedBy>
  <cp:revision>23</cp:revision>
  <dcterms:created xsi:type="dcterms:W3CDTF">2013-10-03T16:43:51Z</dcterms:created>
  <dcterms:modified xsi:type="dcterms:W3CDTF">2024-02-18T15:16:49Z</dcterms:modified>
</cp:coreProperties>
</file>